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98" r:id="rId3"/>
    <p:sldId id="299" r:id="rId4"/>
    <p:sldId id="297" r:id="rId5"/>
    <p:sldId id="260" r:id="rId6"/>
    <p:sldId id="303" r:id="rId7"/>
    <p:sldId id="259" r:id="rId8"/>
    <p:sldId id="308" r:id="rId9"/>
    <p:sldId id="261" r:id="rId10"/>
    <p:sldId id="281" r:id="rId11"/>
    <p:sldId id="262" r:id="rId12"/>
    <p:sldId id="263" r:id="rId13"/>
    <p:sldId id="279" r:id="rId14"/>
    <p:sldId id="283" r:id="rId15"/>
    <p:sldId id="284" r:id="rId16"/>
    <p:sldId id="267" r:id="rId17"/>
    <p:sldId id="286" r:id="rId18"/>
    <p:sldId id="300" r:id="rId19"/>
    <p:sldId id="268" r:id="rId20"/>
    <p:sldId id="269" r:id="rId21"/>
    <p:sldId id="270" r:id="rId22"/>
    <p:sldId id="271" r:id="rId23"/>
    <p:sldId id="280" r:id="rId24"/>
    <p:sldId id="301" r:id="rId25"/>
    <p:sldId id="275" r:id="rId26"/>
    <p:sldId id="304" r:id="rId27"/>
    <p:sldId id="287" r:id="rId28"/>
    <p:sldId id="305" r:id="rId29"/>
    <p:sldId id="276" r:id="rId30"/>
    <p:sldId id="277" r:id="rId31"/>
    <p:sldId id="288" r:id="rId32"/>
    <p:sldId id="289" r:id="rId33"/>
    <p:sldId id="306" r:id="rId34"/>
    <p:sldId id="307" r:id="rId35"/>
    <p:sldId id="294" r:id="rId36"/>
    <p:sldId id="296" r:id="rId37"/>
    <p:sldId id="310" r:id="rId38"/>
    <p:sldId id="311" r:id="rId39"/>
    <p:sldId id="312" r:id="rId40"/>
    <p:sldId id="317" r:id="rId41"/>
    <p:sldId id="313" r:id="rId42"/>
    <p:sldId id="314" r:id="rId43"/>
    <p:sldId id="315" r:id="rId44"/>
    <p:sldId id="316" r:id="rId45"/>
    <p:sldId id="319" r:id="rId46"/>
    <p:sldId id="318" r:id="rId47"/>
    <p:sldId id="322" r:id="rId48"/>
    <p:sldId id="323" r:id="rId49"/>
    <p:sldId id="324" r:id="rId50"/>
    <p:sldId id="321" r:id="rId51"/>
    <p:sldId id="295" r:id="rId52"/>
    <p:sldId id="309" r:id="rId53"/>
    <p:sldId id="278" r:id="rId5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0" autoAdjust="0"/>
    <p:restoredTop sz="73345" autoAdjust="0"/>
  </p:normalViewPr>
  <p:slideViewPr>
    <p:cSldViewPr>
      <p:cViewPr varScale="1">
        <p:scale>
          <a:sx n="112" d="100"/>
          <a:sy n="112" d="100"/>
        </p:scale>
        <p:origin x="1392" y="184"/>
      </p:cViewPr>
      <p:guideLst>
        <p:guide orient="horz" pos="2160"/>
        <p:guide pos="2880"/>
      </p:guideLst>
    </p:cSldViewPr>
  </p:slideViewPr>
  <p:outlineViewPr>
    <p:cViewPr>
      <p:scale>
        <a:sx n="33" d="100"/>
        <a:sy n="33" d="100"/>
      </p:scale>
      <p:origin x="48" y="45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A98A8986-CB07-4E5D-9A54-259CA7070F83}" type="datetimeFigureOut">
              <a:rPr lang="en-US" smtClean="0"/>
              <a:t>8/30/20</a:t>
            </a:fld>
            <a:endParaRPr lang="en-US" dirty="0"/>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B7F1E16B-82AC-4F7B-948D-48FAE436128A}" type="slidenum">
              <a:rPr lang="en-US" smtClean="0"/>
              <a:t>‹#›</a:t>
            </a:fld>
            <a:endParaRPr lang="en-US" dirty="0"/>
          </a:p>
        </p:txBody>
      </p:sp>
    </p:spTree>
    <p:extLst>
      <p:ext uri="{BB962C8B-B14F-4D97-AF65-F5344CB8AC3E}">
        <p14:creationId xmlns:p14="http://schemas.microsoft.com/office/powerpoint/2010/main" val="747942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85249482-5BF8-4207-983A-183DF68F325B}" type="datetimeFigureOut">
              <a:rPr lang="en-US" smtClean="0"/>
              <a:t>8/30/20</a:t>
            </a:fld>
            <a:endParaRPr lang="en-US" dirty="0"/>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C2D27F3B-09DB-4D85-8523-2830674B7B16}" type="slidenum">
              <a:rPr lang="en-US" smtClean="0"/>
              <a:t>‹#›</a:t>
            </a:fld>
            <a:endParaRPr lang="en-US" dirty="0"/>
          </a:p>
        </p:txBody>
      </p:sp>
    </p:spTree>
    <p:extLst>
      <p:ext uri="{BB962C8B-B14F-4D97-AF65-F5344CB8AC3E}">
        <p14:creationId xmlns:p14="http://schemas.microsoft.com/office/powerpoint/2010/main" val="265745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a:t>
            </a:fld>
            <a:endParaRPr lang="en-US" dirty="0"/>
          </a:p>
        </p:txBody>
      </p:sp>
    </p:spTree>
    <p:extLst>
      <p:ext uri="{BB962C8B-B14F-4D97-AF65-F5344CB8AC3E}">
        <p14:creationId xmlns:p14="http://schemas.microsoft.com/office/powerpoint/2010/main" val="391934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14</a:t>
            </a:fld>
            <a:endParaRPr lang="en-US" dirty="0"/>
          </a:p>
        </p:txBody>
      </p:sp>
    </p:spTree>
    <p:extLst>
      <p:ext uri="{BB962C8B-B14F-4D97-AF65-F5344CB8AC3E}">
        <p14:creationId xmlns:p14="http://schemas.microsoft.com/office/powerpoint/2010/main" val="2149287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15</a:t>
            </a:fld>
            <a:endParaRPr lang="en-US" dirty="0"/>
          </a:p>
        </p:txBody>
      </p:sp>
    </p:spTree>
    <p:extLst>
      <p:ext uri="{BB962C8B-B14F-4D97-AF65-F5344CB8AC3E}">
        <p14:creationId xmlns:p14="http://schemas.microsoft.com/office/powerpoint/2010/main" val="158857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16</a:t>
            </a:fld>
            <a:endParaRPr lang="en-US" dirty="0"/>
          </a:p>
        </p:txBody>
      </p:sp>
    </p:spTree>
    <p:extLst>
      <p:ext uri="{BB962C8B-B14F-4D97-AF65-F5344CB8AC3E}">
        <p14:creationId xmlns:p14="http://schemas.microsoft.com/office/powerpoint/2010/main" val="198904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17</a:t>
            </a:fld>
            <a:endParaRPr lang="en-US" dirty="0"/>
          </a:p>
        </p:txBody>
      </p:sp>
    </p:spTree>
    <p:extLst>
      <p:ext uri="{BB962C8B-B14F-4D97-AF65-F5344CB8AC3E}">
        <p14:creationId xmlns:p14="http://schemas.microsoft.com/office/powerpoint/2010/main" val="1807898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19</a:t>
            </a:fld>
            <a:endParaRPr lang="en-US" dirty="0"/>
          </a:p>
        </p:txBody>
      </p:sp>
    </p:spTree>
    <p:extLst>
      <p:ext uri="{BB962C8B-B14F-4D97-AF65-F5344CB8AC3E}">
        <p14:creationId xmlns:p14="http://schemas.microsoft.com/office/powerpoint/2010/main" val="25214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20</a:t>
            </a:fld>
            <a:endParaRPr lang="en-US" dirty="0"/>
          </a:p>
        </p:txBody>
      </p:sp>
    </p:spTree>
    <p:extLst>
      <p:ext uri="{BB962C8B-B14F-4D97-AF65-F5344CB8AC3E}">
        <p14:creationId xmlns:p14="http://schemas.microsoft.com/office/powerpoint/2010/main" val="119237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21</a:t>
            </a:fld>
            <a:endParaRPr lang="en-US" dirty="0"/>
          </a:p>
        </p:txBody>
      </p:sp>
    </p:spTree>
    <p:extLst>
      <p:ext uri="{BB962C8B-B14F-4D97-AF65-F5344CB8AC3E}">
        <p14:creationId xmlns:p14="http://schemas.microsoft.com/office/powerpoint/2010/main" val="16443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22</a:t>
            </a:fld>
            <a:endParaRPr lang="en-US" dirty="0"/>
          </a:p>
        </p:txBody>
      </p:sp>
    </p:spTree>
    <p:extLst>
      <p:ext uri="{BB962C8B-B14F-4D97-AF65-F5344CB8AC3E}">
        <p14:creationId xmlns:p14="http://schemas.microsoft.com/office/powerpoint/2010/main" val="421140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23</a:t>
            </a:fld>
            <a:endParaRPr lang="en-US" dirty="0"/>
          </a:p>
        </p:txBody>
      </p:sp>
    </p:spTree>
    <p:extLst>
      <p:ext uri="{BB962C8B-B14F-4D97-AF65-F5344CB8AC3E}">
        <p14:creationId xmlns:p14="http://schemas.microsoft.com/office/powerpoint/2010/main" val="140786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25</a:t>
            </a:fld>
            <a:endParaRPr lang="en-US" dirty="0"/>
          </a:p>
        </p:txBody>
      </p:sp>
    </p:spTree>
    <p:extLst>
      <p:ext uri="{BB962C8B-B14F-4D97-AF65-F5344CB8AC3E}">
        <p14:creationId xmlns:p14="http://schemas.microsoft.com/office/powerpoint/2010/main" val="102268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5</a:t>
            </a:fld>
            <a:endParaRPr lang="en-US" dirty="0"/>
          </a:p>
        </p:txBody>
      </p:sp>
    </p:spTree>
    <p:extLst>
      <p:ext uri="{BB962C8B-B14F-4D97-AF65-F5344CB8AC3E}">
        <p14:creationId xmlns:p14="http://schemas.microsoft.com/office/powerpoint/2010/main" val="900620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29</a:t>
            </a:fld>
            <a:endParaRPr lang="en-US" dirty="0"/>
          </a:p>
        </p:txBody>
      </p:sp>
    </p:spTree>
    <p:extLst>
      <p:ext uri="{BB962C8B-B14F-4D97-AF65-F5344CB8AC3E}">
        <p14:creationId xmlns:p14="http://schemas.microsoft.com/office/powerpoint/2010/main" val="3738124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30</a:t>
            </a:fld>
            <a:endParaRPr lang="en-US" dirty="0"/>
          </a:p>
        </p:txBody>
      </p:sp>
    </p:spTree>
    <p:extLst>
      <p:ext uri="{BB962C8B-B14F-4D97-AF65-F5344CB8AC3E}">
        <p14:creationId xmlns:p14="http://schemas.microsoft.com/office/powerpoint/2010/main" val="937168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53</a:t>
            </a:fld>
            <a:endParaRPr lang="en-US" dirty="0"/>
          </a:p>
        </p:txBody>
      </p:sp>
    </p:spTree>
    <p:extLst>
      <p:ext uri="{BB962C8B-B14F-4D97-AF65-F5344CB8AC3E}">
        <p14:creationId xmlns:p14="http://schemas.microsoft.com/office/powerpoint/2010/main" val="201283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6</a:t>
            </a:fld>
            <a:endParaRPr lang="en-US" dirty="0"/>
          </a:p>
        </p:txBody>
      </p:sp>
    </p:spTree>
    <p:extLst>
      <p:ext uri="{BB962C8B-B14F-4D97-AF65-F5344CB8AC3E}">
        <p14:creationId xmlns:p14="http://schemas.microsoft.com/office/powerpoint/2010/main" val="131602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7</a:t>
            </a:fld>
            <a:endParaRPr lang="en-US" dirty="0"/>
          </a:p>
        </p:txBody>
      </p:sp>
    </p:spTree>
    <p:extLst>
      <p:ext uri="{BB962C8B-B14F-4D97-AF65-F5344CB8AC3E}">
        <p14:creationId xmlns:p14="http://schemas.microsoft.com/office/powerpoint/2010/main" val="80176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9</a:t>
            </a:fld>
            <a:endParaRPr lang="en-US" dirty="0"/>
          </a:p>
        </p:txBody>
      </p:sp>
    </p:spTree>
    <p:extLst>
      <p:ext uri="{BB962C8B-B14F-4D97-AF65-F5344CB8AC3E}">
        <p14:creationId xmlns:p14="http://schemas.microsoft.com/office/powerpoint/2010/main" val="71910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10</a:t>
            </a:fld>
            <a:endParaRPr lang="en-US" dirty="0"/>
          </a:p>
        </p:txBody>
      </p:sp>
    </p:spTree>
    <p:extLst>
      <p:ext uri="{BB962C8B-B14F-4D97-AF65-F5344CB8AC3E}">
        <p14:creationId xmlns:p14="http://schemas.microsoft.com/office/powerpoint/2010/main" val="343187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11</a:t>
            </a:fld>
            <a:endParaRPr lang="en-US" dirty="0"/>
          </a:p>
        </p:txBody>
      </p:sp>
    </p:spTree>
    <p:extLst>
      <p:ext uri="{BB962C8B-B14F-4D97-AF65-F5344CB8AC3E}">
        <p14:creationId xmlns:p14="http://schemas.microsoft.com/office/powerpoint/2010/main" val="81496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12</a:t>
            </a:fld>
            <a:endParaRPr lang="en-US" dirty="0"/>
          </a:p>
        </p:txBody>
      </p:sp>
    </p:spTree>
    <p:extLst>
      <p:ext uri="{BB962C8B-B14F-4D97-AF65-F5344CB8AC3E}">
        <p14:creationId xmlns:p14="http://schemas.microsoft.com/office/powerpoint/2010/main" val="2629414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D27F3B-09DB-4D85-8523-2830674B7B16}" type="slidenum">
              <a:rPr lang="en-US" smtClean="0"/>
              <a:t>13</a:t>
            </a:fld>
            <a:endParaRPr lang="en-US" dirty="0"/>
          </a:p>
        </p:txBody>
      </p:sp>
    </p:spTree>
    <p:extLst>
      <p:ext uri="{BB962C8B-B14F-4D97-AF65-F5344CB8AC3E}">
        <p14:creationId xmlns:p14="http://schemas.microsoft.com/office/powerpoint/2010/main" val="58349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F21198-7E94-457B-93DF-9093A6F01B3E}" type="datetimeFigureOut">
              <a:rPr lang="en-US" smtClean="0"/>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428683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21198-7E94-457B-93DF-9093A6F01B3E}" type="datetimeFigureOut">
              <a:rPr lang="en-US" smtClean="0"/>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400139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21198-7E94-457B-93DF-9093A6F01B3E}" type="datetimeFigureOut">
              <a:rPr lang="en-US" smtClean="0"/>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58995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21198-7E94-457B-93DF-9093A6F01B3E}" type="datetimeFigureOut">
              <a:rPr lang="en-US" smtClean="0"/>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3890191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21198-7E94-457B-93DF-9093A6F01B3E}" type="datetimeFigureOut">
              <a:rPr lang="en-US" smtClean="0"/>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304113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21198-7E94-457B-93DF-9093A6F01B3E}" type="datetimeFigureOut">
              <a:rPr lang="en-US" smtClean="0"/>
              <a:t>8/30/20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229837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21198-7E94-457B-93DF-9093A6F01B3E}" type="datetimeFigureOut">
              <a:rPr lang="en-US" smtClean="0"/>
              <a:t>8/30/20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275481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21198-7E94-457B-93DF-9093A6F01B3E}" type="datetimeFigureOut">
              <a:rPr lang="en-US" smtClean="0"/>
              <a:t>8/30/20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9438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21198-7E94-457B-93DF-9093A6F01B3E}" type="datetimeFigureOut">
              <a:rPr lang="en-US" smtClean="0"/>
              <a:t>8/30/20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9887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21198-7E94-457B-93DF-9093A6F01B3E}" type="datetimeFigureOut">
              <a:rPr lang="en-US" smtClean="0"/>
              <a:t>8/30/20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277818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21198-7E94-457B-93DF-9093A6F01B3E}" type="datetimeFigureOut">
              <a:rPr lang="en-US" smtClean="0"/>
              <a:t>8/30/20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2E257-A537-4804-983C-8420888D86AF}" type="slidenum">
              <a:rPr lang="en-US" smtClean="0"/>
              <a:t>‹#›</a:t>
            </a:fld>
            <a:endParaRPr lang="en-US" dirty="0"/>
          </a:p>
        </p:txBody>
      </p:sp>
    </p:spTree>
    <p:extLst>
      <p:ext uri="{BB962C8B-B14F-4D97-AF65-F5344CB8AC3E}">
        <p14:creationId xmlns:p14="http://schemas.microsoft.com/office/powerpoint/2010/main" val="4182193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21198-7E94-457B-93DF-9093A6F01B3E}" type="datetimeFigureOut">
              <a:rPr lang="en-US" smtClean="0"/>
              <a:t>8/30/20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2E257-A537-4804-983C-8420888D86AF}" type="slidenum">
              <a:rPr lang="en-US" smtClean="0"/>
              <a:t>‹#›</a:t>
            </a:fld>
            <a:endParaRPr lang="en-US" dirty="0"/>
          </a:p>
        </p:txBody>
      </p:sp>
    </p:spTree>
    <p:extLst>
      <p:ext uri="{BB962C8B-B14F-4D97-AF65-F5344CB8AC3E}">
        <p14:creationId xmlns:p14="http://schemas.microsoft.com/office/powerpoint/2010/main" val="366530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thecapcreations.wix.com/capcreation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mailto:dsanderson@wcupa.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4727575"/>
            <a:ext cx="5486400" cy="639763"/>
          </a:xfrm>
        </p:spPr>
        <p:txBody>
          <a:bodyPr>
            <a:noAutofit/>
          </a:bodyPr>
          <a:lstStyle/>
          <a:p>
            <a:pPr algn="ctr"/>
            <a:r>
              <a:rPr lang="en-US" sz="1800" dirty="0">
                <a:latin typeface="Times New Roman" pitchFamily="18" charset="0"/>
                <a:cs typeface="Times New Roman" pitchFamily="18" charset="0"/>
              </a:rPr>
              <a:t>The Intersection of Community Service, Activism &amp; Global Leadership</a:t>
            </a:r>
            <a:r>
              <a:rPr lang="is-IS" sz="1800">
                <a:latin typeface="Times New Roman" pitchFamily="18" charset="0"/>
                <a:cs typeface="Times New Roman" pitchFamily="18" charset="0"/>
              </a:rPr>
              <a:t>…...but where do Bottlecaps fit in?</a:t>
            </a:r>
            <a:endParaRPr lang="en-US" sz="1800" dirty="0">
              <a:latin typeface="Times New Roman" pitchFamily="18" charset="0"/>
              <a:cs typeface="Times New Roman" pitchFamily="18" charset="0"/>
            </a:endParaRPr>
          </a:p>
        </p:txBody>
      </p:sp>
      <p:sp>
        <p:nvSpPr>
          <p:cNvPr id="6" name="Text Placeholder 5"/>
          <p:cNvSpPr>
            <a:spLocks noGrp="1"/>
          </p:cNvSpPr>
          <p:nvPr>
            <p:ph type="body" sz="half" idx="2"/>
          </p:nvPr>
        </p:nvSpPr>
        <p:spPr/>
        <p:txBody>
          <a:bodyPr>
            <a:normAutofit lnSpcReduction="10000"/>
          </a:bodyPr>
          <a:lstStyle/>
          <a:p>
            <a:pPr algn="ctr"/>
            <a:r>
              <a:rPr lang="en-US" sz="1500" dirty="0">
                <a:latin typeface="Times New Roman" pitchFamily="18" charset="0"/>
                <a:cs typeface="Times New Roman" pitchFamily="18" charset="0"/>
              </a:rPr>
              <a:t>Dr. Donna R. Sanderson</a:t>
            </a:r>
          </a:p>
          <a:p>
            <a:pPr algn="ctr"/>
            <a:r>
              <a:rPr lang="en-US" sz="1500" dirty="0">
                <a:latin typeface="Times New Roman" pitchFamily="18" charset="0"/>
                <a:cs typeface="Times New Roman" pitchFamily="18" charset="0"/>
              </a:rPr>
              <a:t>West Chester University</a:t>
            </a:r>
          </a:p>
          <a:p>
            <a:pPr algn="ctr"/>
            <a:r>
              <a:rPr lang="en-US" sz="1500" dirty="0">
                <a:latin typeface="Times New Roman" pitchFamily="18" charset="0"/>
                <a:cs typeface="Times New Roman" pitchFamily="18" charset="0"/>
              </a:rPr>
              <a:t>2020</a:t>
            </a:r>
          </a:p>
          <a:p>
            <a:pPr algn="ctr"/>
            <a:endParaRPr lang="en-US" sz="1900" dirty="0">
              <a:latin typeface="Times New Roman" pitchFamily="18" charset="0"/>
              <a:cs typeface="Times New Roman" pitchFamily="18" charset="0"/>
            </a:endParaRPr>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2418" r="12418"/>
          <a:stretch>
            <a:fillRect/>
          </a:stretch>
        </p:blipFill>
        <p:spPr>
          <a:xfrm>
            <a:off x="1792288" y="612775"/>
            <a:ext cx="5486400" cy="3959225"/>
          </a:xfrm>
        </p:spPr>
      </p:pic>
    </p:spTree>
    <p:extLst>
      <p:ext uri="{BB962C8B-B14F-4D97-AF65-F5344CB8AC3E}">
        <p14:creationId xmlns:p14="http://schemas.microsoft.com/office/powerpoint/2010/main" val="113378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latin typeface="Times New Roman" pitchFamily="18" charset="0"/>
                <a:cs typeface="Times New Roman" pitchFamily="18" charset="0"/>
              </a:rPr>
              <a:t>Why Cap Kits Work: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Child Development Theory</a:t>
            </a:r>
            <a:endParaRPr lang="en-US" sz="3200" dirty="0"/>
          </a:p>
        </p:txBody>
      </p:sp>
      <p:sp>
        <p:nvSpPr>
          <p:cNvPr id="5" name="Content Placeholder 4"/>
          <p:cNvSpPr>
            <a:spLocks noGrp="1"/>
          </p:cNvSpPr>
          <p:nvPr>
            <p:ph sz="half" idx="1"/>
          </p:nvPr>
        </p:nvSpPr>
        <p:spPr/>
        <p:txBody>
          <a:bodyPr>
            <a:normAutofit fontScale="92500"/>
          </a:bodyPr>
          <a:lstStyle/>
          <a:p>
            <a:pPr marL="0" indent="0">
              <a:buNone/>
            </a:pPr>
            <a:r>
              <a:rPr lang="en-US" dirty="0">
                <a:latin typeface="Times New Roman" pitchFamily="18" charset="0"/>
                <a:cs typeface="Times New Roman" pitchFamily="18" charset="0"/>
              </a:rPr>
              <a:t>“During play, young children use hands-on exploration and sensory learning in a very important way; they confidently test new knowledge in a relaxed atmosphere, relate it intuitively to existing knowledge, and store that information for future use.” (Blaustein, 2005) </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4241406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Positives of the Cap Kits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828800"/>
            <a:ext cx="4038600" cy="3276600"/>
          </a:xfrm>
        </p:spPr>
      </p:pic>
      <p:sp>
        <p:nvSpPr>
          <p:cNvPr id="4" name="Content Placeholder 3"/>
          <p:cNvSpPr>
            <a:spLocks noGrp="1"/>
          </p:cNvSpPr>
          <p:nvPr>
            <p:ph sz="half" idx="2"/>
          </p:nvPr>
        </p:nvSpPr>
        <p:spPr/>
        <p:txBody>
          <a:bodyPr>
            <a:normAutofit fontScale="92500" lnSpcReduction="20000"/>
          </a:bodyPr>
          <a:lstStyle/>
          <a:p>
            <a:r>
              <a:rPr lang="en-US" dirty="0">
                <a:latin typeface="Times New Roman" pitchFamily="18" charset="0"/>
                <a:cs typeface="Times New Roman" pitchFamily="18" charset="0"/>
              </a:rPr>
              <a:t>Recyclable and promote “green awareness”</a:t>
            </a:r>
          </a:p>
          <a:p>
            <a:r>
              <a:rPr lang="en-US" dirty="0">
                <a:latin typeface="Times New Roman" pitchFamily="18" charset="0"/>
                <a:cs typeface="Times New Roman" pitchFamily="18" charset="0"/>
              </a:rPr>
              <a:t>Developmentally appropriate for a variety of age groups/grades</a:t>
            </a:r>
          </a:p>
          <a:p>
            <a:r>
              <a:rPr lang="en-US" dirty="0">
                <a:latin typeface="Times New Roman" pitchFamily="18" charset="0"/>
                <a:cs typeface="Times New Roman" pitchFamily="18" charset="0"/>
              </a:rPr>
              <a:t>Can be used at home and/or at school with multiple languages</a:t>
            </a:r>
          </a:p>
          <a:p>
            <a:r>
              <a:rPr lang="en-US" dirty="0">
                <a:latin typeface="Times New Roman" pitchFamily="18" charset="0"/>
                <a:cs typeface="Times New Roman" pitchFamily="18" charset="0"/>
              </a:rPr>
              <a:t>Support Common Core Learning Standards</a:t>
            </a:r>
          </a:p>
          <a:p>
            <a:r>
              <a:rPr lang="en-US" dirty="0">
                <a:latin typeface="Times New Roman" pitchFamily="18" charset="0"/>
                <a:cs typeface="Times New Roman" pitchFamily="18" charset="0"/>
              </a:rPr>
              <a:t>Highly creative (award winner)</a:t>
            </a:r>
          </a:p>
        </p:txBody>
      </p:sp>
    </p:spTree>
    <p:extLst>
      <p:ext uri="{BB962C8B-B14F-4D97-AF65-F5344CB8AC3E}">
        <p14:creationId xmlns:p14="http://schemas.microsoft.com/office/powerpoint/2010/main" val="146794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Positives of the Cap Kits</a:t>
            </a:r>
          </a:p>
        </p:txBody>
      </p:sp>
      <p:sp>
        <p:nvSpPr>
          <p:cNvPr id="3" name="Content Placeholder 2"/>
          <p:cNvSpPr>
            <a:spLocks noGrp="1"/>
          </p:cNvSpPr>
          <p:nvPr>
            <p:ph sz="half" idx="1"/>
          </p:nvPr>
        </p:nvSpPr>
        <p:spPr/>
        <p:txBody>
          <a:bodyPr>
            <a:normAutofit fontScale="92500" lnSpcReduction="10000"/>
          </a:bodyPr>
          <a:lstStyle/>
          <a:p>
            <a:r>
              <a:rPr lang="en-US" dirty="0">
                <a:latin typeface="Times New Roman" pitchFamily="18" charset="0"/>
                <a:cs typeface="Times New Roman" pitchFamily="18" charset="0"/>
              </a:rPr>
              <a:t>Both teachers and parents can learn how to create and use them</a:t>
            </a:r>
          </a:p>
          <a:p>
            <a:r>
              <a:rPr lang="en-US" dirty="0">
                <a:latin typeface="Times New Roman" pitchFamily="18" charset="0"/>
                <a:cs typeface="Times New Roman" pitchFamily="18" charset="0"/>
              </a:rPr>
              <a:t>A sustainable initiative that is easily reproducible</a:t>
            </a:r>
          </a:p>
          <a:p>
            <a:r>
              <a:rPr lang="en-US" dirty="0">
                <a:latin typeface="Times New Roman" pitchFamily="18" charset="0"/>
                <a:cs typeface="Times New Roman" pitchFamily="18" charset="0"/>
              </a:rPr>
              <a:t>Inexpensive to create</a:t>
            </a:r>
          </a:p>
          <a:p>
            <a:r>
              <a:rPr lang="en-US" dirty="0">
                <a:latin typeface="Times New Roman" pitchFamily="18" charset="0"/>
                <a:cs typeface="Times New Roman" pitchFamily="18" charset="0"/>
              </a:rPr>
              <a:t>Fun and engaging for students</a:t>
            </a:r>
          </a:p>
          <a:p>
            <a:r>
              <a:rPr lang="en-US" dirty="0">
                <a:latin typeface="Times New Roman" pitchFamily="18" charset="0"/>
                <a:cs typeface="Times New Roman" pitchFamily="18" charset="0"/>
              </a:rPr>
              <a:t>Can be used in a variety of ways &amp; only limited by your own creativity </a:t>
            </a:r>
            <a:endParaRPr lang="en-US" dirty="0"/>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2"/>
          </a:xfrm>
        </p:spPr>
      </p:pic>
    </p:spTree>
    <p:extLst>
      <p:ext uri="{BB962C8B-B14F-4D97-AF65-F5344CB8AC3E}">
        <p14:creationId xmlns:p14="http://schemas.microsoft.com/office/powerpoint/2010/main" val="364207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The Makings of a Cap Kit</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2"/>
          </a:xfrm>
        </p:spPr>
      </p:pic>
      <p:sp>
        <p:nvSpPr>
          <p:cNvPr id="4" name="Content Placeholder 3"/>
          <p:cNvSpPr>
            <a:spLocks noGrp="1"/>
          </p:cNvSpPr>
          <p:nvPr>
            <p:ph sz="half" idx="2"/>
          </p:nvPr>
        </p:nvSpPr>
        <p:spPr/>
        <p:txBody>
          <a:bodyPr>
            <a:normAutofit fontScale="92500"/>
          </a:bodyPr>
          <a:lstStyle/>
          <a:p>
            <a:pPr marL="0" indent="0">
              <a:buNone/>
            </a:pPr>
            <a:r>
              <a:rPr lang="en-US" dirty="0">
                <a:latin typeface="Times New Roman" pitchFamily="18" charset="0"/>
                <a:cs typeface="Times New Roman" pitchFamily="18" charset="0"/>
              </a:rPr>
              <a:t>Ingredients needed:</a:t>
            </a:r>
          </a:p>
          <a:p>
            <a:r>
              <a:rPr lang="en-US" dirty="0">
                <a:latin typeface="Times New Roman" pitchFamily="18" charset="0"/>
                <a:cs typeface="Times New Roman" pitchFamily="18" charset="0"/>
              </a:rPr>
              <a:t>126 plastic bottle caps (water, soda, milk, ice tea, Gatorade, etc.)</a:t>
            </a:r>
          </a:p>
          <a:p>
            <a:r>
              <a:rPr lang="en-US" dirty="0">
                <a:latin typeface="Times New Roman" pitchFamily="18" charset="0"/>
                <a:cs typeface="Times New Roman" pitchFamily="18" charset="0"/>
              </a:rPr>
              <a:t>Sharpie markers</a:t>
            </a:r>
          </a:p>
          <a:p>
            <a:r>
              <a:rPr lang="en-US" dirty="0">
                <a:latin typeface="Times New Roman" pitchFamily="18" charset="0"/>
                <a:cs typeface="Times New Roman" pitchFamily="18" charset="0"/>
              </a:rPr>
              <a:t>Avery round labels (1 inch for milk caps, ¾ inch for water bottle caps)</a:t>
            </a:r>
          </a:p>
          <a:p>
            <a:r>
              <a:rPr lang="en-US" dirty="0">
                <a:latin typeface="Times New Roman" pitchFamily="18" charset="0"/>
                <a:cs typeface="Times New Roman" pitchFamily="18" charset="0"/>
              </a:rPr>
              <a:t>Gallon plastic bag for storage</a:t>
            </a:r>
          </a:p>
        </p:txBody>
      </p:sp>
    </p:spTree>
    <p:extLst>
      <p:ext uri="{BB962C8B-B14F-4D97-AF65-F5344CB8AC3E}">
        <p14:creationId xmlns:p14="http://schemas.microsoft.com/office/powerpoint/2010/main" val="354163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Emergent Literacy Games with Cap Kits</a:t>
            </a:r>
            <a:endParaRPr lang="en-US" sz="36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Content Placeholder 3"/>
          <p:cNvSpPr>
            <a:spLocks noGrp="1"/>
          </p:cNvSpPr>
          <p:nvPr>
            <p:ph sz="half" idx="2"/>
          </p:nvPr>
        </p:nvSpPr>
        <p:spPr/>
        <p:txBody>
          <a:bodyPr>
            <a:normAutofit lnSpcReduction="10000"/>
          </a:bodyPr>
          <a:lstStyle/>
          <a:p>
            <a:r>
              <a:rPr lang="en-US" dirty="0">
                <a:latin typeface="Times New Roman" pitchFamily="18" charset="0"/>
                <a:cs typeface="Times New Roman" pitchFamily="18" charset="0"/>
              </a:rPr>
              <a:t>Alphabetical order to ABC song</a:t>
            </a:r>
          </a:p>
          <a:p>
            <a:r>
              <a:rPr lang="en-US" dirty="0">
                <a:latin typeface="Times New Roman" pitchFamily="18" charset="0"/>
                <a:cs typeface="Times New Roman" pitchFamily="18" charset="0"/>
              </a:rPr>
              <a:t>Match upper &amp; lower case letters</a:t>
            </a:r>
          </a:p>
          <a:p>
            <a:r>
              <a:rPr lang="en-US" dirty="0">
                <a:latin typeface="Times New Roman" pitchFamily="18" charset="0"/>
                <a:cs typeface="Times New Roman" pitchFamily="18" charset="0"/>
              </a:rPr>
              <a:t>Letter recognition out of the bag</a:t>
            </a:r>
          </a:p>
          <a:p>
            <a:r>
              <a:rPr lang="en-US" dirty="0">
                <a:latin typeface="Times New Roman" pitchFamily="18" charset="0"/>
                <a:cs typeface="Times New Roman" pitchFamily="18" charset="0"/>
              </a:rPr>
              <a:t>Letter Monster</a:t>
            </a:r>
          </a:p>
          <a:p>
            <a:r>
              <a:rPr lang="en-US" dirty="0">
                <a:latin typeface="Times New Roman" pitchFamily="18" charset="0"/>
                <a:cs typeface="Times New Roman" pitchFamily="18" charset="0"/>
              </a:rPr>
              <a:t>Go Fish! Memory game</a:t>
            </a:r>
          </a:p>
          <a:p>
            <a:r>
              <a:rPr lang="en-US" dirty="0">
                <a:latin typeface="Times New Roman" pitchFamily="18" charset="0"/>
                <a:cs typeface="Times New Roman" pitchFamily="18" charset="0"/>
              </a:rPr>
              <a:t>Alphabet Silly Soup or Name Soup</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0533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Emergent Literacy Games with Cap Kits</a:t>
            </a:r>
          </a:p>
        </p:txBody>
      </p:sp>
      <p:sp>
        <p:nvSpPr>
          <p:cNvPr id="3" name="Content Placeholder 2"/>
          <p:cNvSpPr>
            <a:spLocks noGrp="1"/>
          </p:cNvSpPr>
          <p:nvPr>
            <p:ph sz="half" idx="1"/>
          </p:nvPr>
        </p:nvSpPr>
        <p:spPr/>
        <p:txBody>
          <a:bodyPr>
            <a:normAutofit/>
          </a:bodyPr>
          <a:lstStyle/>
          <a:p>
            <a:r>
              <a:rPr lang="en-US" dirty="0">
                <a:latin typeface="Times New Roman" pitchFamily="18" charset="0"/>
                <a:cs typeface="Times New Roman" pitchFamily="18" charset="0"/>
              </a:rPr>
              <a:t>Letter switch with CVC word families (big, pig, dig)</a:t>
            </a:r>
          </a:p>
          <a:p>
            <a:r>
              <a:rPr lang="en-US" dirty="0">
                <a:latin typeface="Times New Roman" pitchFamily="18" charset="0"/>
                <a:cs typeface="Times New Roman" pitchFamily="18" charset="0"/>
              </a:rPr>
              <a:t>Silent –e words (CVCE)</a:t>
            </a:r>
          </a:p>
          <a:p>
            <a:r>
              <a:rPr lang="en-US" dirty="0">
                <a:latin typeface="Times New Roman" pitchFamily="18" charset="0"/>
                <a:cs typeface="Times New Roman" pitchFamily="18" charset="0"/>
              </a:rPr>
              <a:t>Dig for caps in rice, sand or play-dough for  sensory learning</a:t>
            </a:r>
          </a:p>
          <a:p>
            <a:r>
              <a:rPr lang="en-US" dirty="0">
                <a:latin typeface="Times New Roman" pitchFamily="18" charset="0"/>
                <a:cs typeface="Times New Roman" pitchFamily="18" charset="0"/>
              </a:rPr>
              <a:t>Alphabet train</a:t>
            </a:r>
          </a:p>
          <a:p>
            <a:r>
              <a:rPr lang="en-US" dirty="0">
                <a:latin typeface="Times New Roman" pitchFamily="18" charset="0"/>
                <a:cs typeface="Times New Roman" pitchFamily="18" charset="0"/>
              </a:rPr>
              <a:t>Letter BINGO</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652334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Emergent Math Games with Cap Kits</a:t>
            </a:r>
          </a:p>
        </p:txBody>
      </p:sp>
      <p:sp>
        <p:nvSpPr>
          <p:cNvPr id="3" name="Content Placeholder 2"/>
          <p:cNvSpPr>
            <a:spLocks noGrp="1"/>
          </p:cNvSpPr>
          <p:nvPr>
            <p:ph sz="half" idx="1"/>
          </p:nvPr>
        </p:nvSpPr>
        <p:spPr/>
        <p:txBody>
          <a:bodyPr>
            <a:normAutofit/>
          </a:bodyPr>
          <a:lstStyle/>
          <a:p>
            <a:r>
              <a:rPr lang="en-US" dirty="0">
                <a:latin typeface="Times New Roman" pitchFamily="18" charset="0"/>
                <a:cs typeface="Times New Roman" pitchFamily="18" charset="0"/>
              </a:rPr>
              <a:t>Make a number line</a:t>
            </a:r>
          </a:p>
          <a:p>
            <a:r>
              <a:rPr lang="en-US" dirty="0">
                <a:latin typeface="Times New Roman" pitchFamily="18" charset="0"/>
                <a:cs typeface="Times New Roman" pitchFamily="18" charset="0"/>
              </a:rPr>
              <a:t>Number recognition (out of order)</a:t>
            </a:r>
          </a:p>
          <a:p>
            <a:r>
              <a:rPr lang="en-US" dirty="0">
                <a:latin typeface="Times New Roman" pitchFamily="18" charset="0"/>
                <a:cs typeface="Times New Roman" pitchFamily="18" charset="0"/>
              </a:rPr>
              <a:t>1-1 correspondence by demonstration</a:t>
            </a:r>
          </a:p>
          <a:p>
            <a:r>
              <a:rPr lang="en-US" dirty="0">
                <a:latin typeface="Times New Roman" pitchFamily="18" charset="0"/>
                <a:cs typeface="Times New Roman" pitchFamily="18" charset="0"/>
              </a:rPr>
              <a:t>Color sorting</a:t>
            </a:r>
          </a:p>
          <a:p>
            <a:r>
              <a:rPr lang="en-US" dirty="0">
                <a:latin typeface="Times New Roman" pitchFamily="18" charset="0"/>
                <a:cs typeface="Times New Roman" pitchFamily="18" charset="0"/>
              </a:rPr>
              <a:t>Patterning with colors or shapes</a:t>
            </a:r>
          </a:p>
          <a:p>
            <a:r>
              <a:rPr lang="en-US" dirty="0">
                <a:latin typeface="Times New Roman" pitchFamily="18" charset="0"/>
                <a:cs typeface="Times New Roman" pitchFamily="18" charset="0"/>
              </a:rPr>
              <a:t>Egg carton math</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057400"/>
            <a:ext cx="4038600" cy="3320256"/>
          </a:xfrm>
        </p:spPr>
      </p:pic>
    </p:spTree>
    <p:extLst>
      <p:ext uri="{BB962C8B-B14F-4D97-AF65-F5344CB8AC3E}">
        <p14:creationId xmlns:p14="http://schemas.microsoft.com/office/powerpoint/2010/main" val="2159780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Emergent Math Games with Cap Kits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981200"/>
            <a:ext cx="4038600" cy="3396456"/>
          </a:xfrm>
        </p:spPr>
      </p:pic>
      <p:sp>
        <p:nvSpPr>
          <p:cNvPr id="4" name="Content Placeholder 3"/>
          <p:cNvSpPr>
            <a:spLocks noGrp="1"/>
          </p:cNvSpPr>
          <p:nvPr>
            <p:ph sz="half" idx="2"/>
          </p:nvPr>
        </p:nvSpPr>
        <p:spPr/>
        <p:txBody>
          <a:bodyPr/>
          <a:lstStyle/>
          <a:p>
            <a:r>
              <a:rPr lang="en-US" dirty="0">
                <a:latin typeface="Times New Roman" pitchFamily="18" charset="0"/>
                <a:cs typeface="Times New Roman" pitchFamily="18" charset="0"/>
              </a:rPr>
              <a:t>Number stamps</a:t>
            </a:r>
          </a:p>
          <a:p>
            <a:r>
              <a:rPr lang="en-US" dirty="0">
                <a:latin typeface="Times New Roman" pitchFamily="18" charset="0"/>
                <a:cs typeface="Times New Roman" pitchFamily="18" charset="0"/>
              </a:rPr>
              <a:t>Dice cap game for addition or subtraction</a:t>
            </a:r>
          </a:p>
          <a:p>
            <a:r>
              <a:rPr lang="en-US" dirty="0">
                <a:latin typeface="Times New Roman" pitchFamily="18" charset="0"/>
                <a:cs typeface="Times New Roman" pitchFamily="18" charset="0"/>
              </a:rPr>
              <a:t>Numeral matching game</a:t>
            </a:r>
          </a:p>
          <a:p>
            <a:r>
              <a:rPr lang="en-US" dirty="0">
                <a:latin typeface="Times New Roman" pitchFamily="18" charset="0"/>
                <a:cs typeface="Times New Roman" pitchFamily="18" charset="0"/>
              </a:rPr>
              <a:t>Math facts race</a:t>
            </a:r>
          </a:p>
          <a:p>
            <a:r>
              <a:rPr lang="en-US" dirty="0">
                <a:latin typeface="Times New Roman" pitchFamily="18" charset="0"/>
                <a:cs typeface="Times New Roman" pitchFamily="18" charset="0"/>
              </a:rPr>
              <a:t>Creating number sentences for addition or subtraction</a:t>
            </a:r>
          </a:p>
          <a:p>
            <a:endParaRPr lang="en-US" dirty="0"/>
          </a:p>
        </p:txBody>
      </p:sp>
    </p:spTree>
    <p:extLst>
      <p:ext uri="{BB962C8B-B14F-4D97-AF65-F5344CB8AC3E}">
        <p14:creationId xmlns:p14="http://schemas.microsoft.com/office/powerpoint/2010/main" val="217516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Times New Roman" charset="0"/>
                <a:ea typeface="Times New Roman" charset="0"/>
                <a:cs typeface="Times New Roman" charset="0"/>
              </a:rPr>
              <a:t>Major Take Aways</a:t>
            </a:r>
          </a:p>
        </p:txBody>
      </p:sp>
      <p:sp>
        <p:nvSpPr>
          <p:cNvPr id="5" name="Content Placeholder 4"/>
          <p:cNvSpPr>
            <a:spLocks noGrp="1"/>
          </p:cNvSpPr>
          <p:nvPr>
            <p:ph idx="1"/>
          </p:nvPr>
        </p:nvSpPr>
        <p:spPr/>
        <p:txBody>
          <a:bodyPr/>
          <a:lstStyle/>
          <a:p>
            <a:r>
              <a:rPr lang="en-US" dirty="0">
                <a:latin typeface="Times New Roman" charset="0"/>
                <a:ea typeface="Times New Roman" charset="0"/>
                <a:cs typeface="Times New Roman" charset="0"/>
              </a:rPr>
              <a:t>Assess community needs </a:t>
            </a:r>
          </a:p>
          <a:p>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Think about ideas that:</a:t>
            </a:r>
          </a:p>
          <a:p>
            <a:pPr lvl="1"/>
            <a:r>
              <a:rPr lang="en-US" dirty="0">
                <a:latin typeface="Times New Roman" charset="0"/>
                <a:ea typeface="Times New Roman" charset="0"/>
                <a:cs typeface="Times New Roman" charset="0"/>
              </a:rPr>
              <a:t> fill a real need in the community </a:t>
            </a:r>
          </a:p>
          <a:p>
            <a:pPr lvl="1"/>
            <a:r>
              <a:rPr lang="en-US" dirty="0">
                <a:latin typeface="Times New Roman" charset="0"/>
                <a:ea typeface="Times New Roman" charset="0"/>
                <a:cs typeface="Times New Roman" charset="0"/>
              </a:rPr>
              <a:t>are doable (size, money, effort, time)</a:t>
            </a:r>
          </a:p>
          <a:p>
            <a:pPr lvl="1"/>
            <a:r>
              <a:rPr lang="en-US" dirty="0">
                <a:latin typeface="Times New Roman" charset="0"/>
                <a:ea typeface="Times New Roman" charset="0"/>
                <a:cs typeface="Times New Roman" charset="0"/>
              </a:rPr>
              <a:t>are sustainable</a:t>
            </a:r>
          </a:p>
          <a:p>
            <a:pPr lvl="1"/>
            <a:r>
              <a:rPr lang="en-US" dirty="0">
                <a:latin typeface="Times New Roman" charset="0"/>
                <a:ea typeface="Times New Roman" charset="0"/>
                <a:cs typeface="Times New Roman" charset="0"/>
              </a:rPr>
              <a:t>they will have a better chance of succeeding</a:t>
            </a:r>
          </a:p>
          <a:p>
            <a:endParaRPr lang="en-US" dirty="0">
              <a:latin typeface="Times New Roman" charset="0"/>
              <a:ea typeface="Times New Roman" charset="0"/>
              <a:cs typeface="Times New Roman" charset="0"/>
            </a:endParaRPr>
          </a:p>
          <a:p>
            <a:endParaRPr lang="en-US" dirty="0"/>
          </a:p>
        </p:txBody>
      </p:sp>
    </p:spTree>
    <p:extLst>
      <p:ext uri="{BB962C8B-B14F-4D97-AF65-F5344CB8AC3E}">
        <p14:creationId xmlns:p14="http://schemas.microsoft.com/office/powerpoint/2010/main" val="84563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The “Cap Kit Crew”</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1600200"/>
            <a:ext cx="5105400" cy="3810000"/>
          </a:xfrm>
        </p:spPr>
      </p:pic>
    </p:spTree>
    <p:extLst>
      <p:ext uri="{BB962C8B-B14F-4D97-AF65-F5344CB8AC3E}">
        <p14:creationId xmlns:p14="http://schemas.microsoft.com/office/powerpoint/2010/main" val="43346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latin typeface="Times New Roman" charset="0"/>
                <a:ea typeface="Times New Roman" charset="0"/>
                <a:cs typeface="Times New Roman" charset="0"/>
              </a:rPr>
              <a:t>Hugh Evans – Global Citizens, TEDTalk</a:t>
            </a:r>
            <a:endParaRPr lang="en-US" b="1" dirty="0"/>
          </a:p>
        </p:txBody>
      </p:sp>
      <p:sp>
        <p:nvSpPr>
          <p:cNvPr id="7" name="Content Placeholder 6"/>
          <p:cNvSpPr>
            <a:spLocks noGrp="1"/>
          </p:cNvSpPr>
          <p:nvPr>
            <p:ph idx="1"/>
          </p:nvPr>
        </p:nvSpPr>
        <p:spPr/>
        <p:txBody>
          <a:bodyPr>
            <a:normAutofit/>
          </a:bodyPr>
          <a:lstStyle/>
          <a:p>
            <a:r>
              <a:rPr lang="en-US" dirty="0"/>
              <a:t>“A global citizen is someone who self identifies first &amp; foremost not as a member of a specific state, tribe or nation, but as a member of the human race. Someone who is prepared to act on that belief to tackle our worlds greatest challenges.”</a:t>
            </a:r>
          </a:p>
          <a:p>
            <a:r>
              <a:rPr lang="en-US" dirty="0"/>
              <a:t>“You can be a global citizen. Our world’s future depends on global citizens.”</a:t>
            </a:r>
          </a:p>
        </p:txBody>
      </p:sp>
    </p:spTree>
    <p:extLst>
      <p:ext uri="{BB962C8B-B14F-4D97-AF65-F5344CB8AC3E}">
        <p14:creationId xmlns:p14="http://schemas.microsoft.com/office/powerpoint/2010/main" val="20068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The “Cap Kit Crew”</a:t>
            </a:r>
          </a:p>
        </p:txBody>
      </p:sp>
      <p:sp>
        <p:nvSpPr>
          <p:cNvPr id="4" name="Content Placeholder 3"/>
          <p:cNvSpPr>
            <a:spLocks noGrp="1"/>
          </p:cNvSpPr>
          <p:nvPr>
            <p:ph sz="half" idx="2"/>
          </p:nvPr>
        </p:nvSpPr>
        <p:spPr/>
        <p:txBody>
          <a:bodyPr>
            <a:normAutofit fontScale="92500" lnSpcReduction="20000"/>
          </a:bodyPr>
          <a:lstStyle/>
          <a:p>
            <a:r>
              <a:rPr lang="en-US" dirty="0">
                <a:latin typeface="Times New Roman" pitchFamily="18" charset="0"/>
                <a:cs typeface="Times New Roman" pitchFamily="18" charset="0"/>
              </a:rPr>
              <a:t>We are in our ninth semester with an average of 12-18 Early Grades students</a:t>
            </a:r>
          </a:p>
          <a:p>
            <a:r>
              <a:rPr lang="en-US" dirty="0">
                <a:latin typeface="Times New Roman" pitchFamily="18" charset="0"/>
                <a:cs typeface="Times New Roman" pitchFamily="18" charset="0"/>
              </a:rPr>
              <a:t>Create kits, teacher trainings and parent workshops @ night</a:t>
            </a:r>
          </a:p>
          <a:p>
            <a:r>
              <a:rPr lang="en-US" dirty="0">
                <a:latin typeface="Times New Roman" pitchFamily="18" charset="0"/>
                <a:cs typeface="Times New Roman" pitchFamily="18" charset="0"/>
              </a:rPr>
              <a:t>Present to other students to propel program forward</a:t>
            </a:r>
          </a:p>
          <a:p>
            <a:r>
              <a:rPr lang="en-US" dirty="0">
                <a:latin typeface="Times New Roman" pitchFamily="18" charset="0"/>
                <a:cs typeface="Times New Roman" pitchFamily="18" charset="0"/>
              </a:rPr>
              <a:t>Why…because it’s worthwhile and a great learning tool </a:t>
            </a:r>
          </a:p>
        </p:txBody>
      </p:sp>
      <p:pic>
        <p:nvPicPr>
          <p:cNvPr id="7"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67846" y="1600200"/>
            <a:ext cx="3223154" cy="4525963"/>
          </a:xfrm>
        </p:spPr>
      </p:pic>
    </p:spTree>
    <p:extLst>
      <p:ext uri="{BB962C8B-B14F-4D97-AF65-F5344CB8AC3E}">
        <p14:creationId xmlns:p14="http://schemas.microsoft.com/office/powerpoint/2010/main" val="43555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Reaching out to Parents and Families</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Content Placeholder 3"/>
          <p:cNvSpPr>
            <a:spLocks noGrp="1"/>
          </p:cNvSpPr>
          <p:nvPr>
            <p:ph sz="half" idx="2"/>
          </p:nvPr>
        </p:nvSpPr>
        <p:spPr/>
        <p:txBody>
          <a:bodyPr>
            <a:normAutofit fontScale="85000" lnSpcReduction="20000"/>
          </a:bodyPr>
          <a:lstStyle/>
          <a:p>
            <a:r>
              <a:rPr lang="en-US" sz="2800" dirty="0">
                <a:latin typeface="Times New Roman" pitchFamily="18" charset="0"/>
                <a:cs typeface="Times New Roman" pitchFamily="18" charset="0"/>
              </a:rPr>
              <a:t>60 </a:t>
            </a:r>
            <a:r>
              <a:rPr lang="en-US" dirty="0">
                <a:latin typeface="Times New Roman" pitchFamily="18" charset="0"/>
                <a:cs typeface="Times New Roman" pitchFamily="18" charset="0"/>
              </a:rPr>
              <a:t>T</a:t>
            </a:r>
            <a:r>
              <a:rPr lang="en-US" sz="2800" dirty="0">
                <a:latin typeface="Times New Roman" pitchFamily="18" charset="0"/>
                <a:cs typeface="Times New Roman" pitchFamily="18" charset="0"/>
              </a:rPr>
              <a:t>eacher </a:t>
            </a:r>
            <a:r>
              <a:rPr lang="en-US" dirty="0">
                <a:latin typeface="Times New Roman" pitchFamily="18" charset="0"/>
                <a:cs typeface="Times New Roman" pitchFamily="18" charset="0"/>
              </a:rPr>
              <a:t>T</a:t>
            </a:r>
            <a:r>
              <a:rPr lang="en-US" sz="2800" dirty="0">
                <a:latin typeface="Times New Roman" pitchFamily="18" charset="0"/>
                <a:cs typeface="Times New Roman" pitchFamily="18" charset="0"/>
              </a:rPr>
              <a:t>rainings in elementary schools &amp; child care centers in three states</a:t>
            </a:r>
          </a:p>
          <a:p>
            <a:r>
              <a:rPr lang="en-US" dirty="0">
                <a:latin typeface="Times New Roman" pitchFamily="18" charset="0"/>
                <a:cs typeface="Times New Roman" pitchFamily="18" charset="0"/>
              </a:rPr>
              <a:t>30</a:t>
            </a:r>
            <a:r>
              <a:rPr lang="en-US" sz="2800" dirty="0">
                <a:latin typeface="Times New Roman" pitchFamily="18" charset="0"/>
                <a:cs typeface="Times New Roman" pitchFamily="18" charset="0"/>
              </a:rPr>
              <a:t> Parent Workshops at night</a:t>
            </a:r>
            <a:endParaRPr lang="en-US" dirty="0">
              <a:latin typeface="Times New Roman" pitchFamily="18" charset="0"/>
              <a:cs typeface="Times New Roman" pitchFamily="18" charset="0"/>
            </a:endParaRPr>
          </a:p>
          <a:p>
            <a:r>
              <a:rPr lang="en-US" sz="2800" dirty="0">
                <a:latin typeface="Times New Roman" pitchFamily="18" charset="0"/>
                <a:cs typeface="Times New Roman" pitchFamily="18" charset="0"/>
              </a:rPr>
              <a:t>Literacy Fairs, SMART Night, Earth Day, ESL Night, etc….</a:t>
            </a:r>
          </a:p>
          <a:p>
            <a:r>
              <a:rPr lang="en-US" dirty="0">
                <a:latin typeface="Times New Roman" pitchFamily="18" charset="0"/>
                <a:cs typeface="Times New Roman" pitchFamily="18" charset="0"/>
              </a:rPr>
              <a:t>29 conference presentations (international, national, regional, local)</a:t>
            </a:r>
          </a:p>
          <a:p>
            <a:r>
              <a:rPr lang="en-US" dirty="0">
                <a:latin typeface="Times New Roman" pitchFamily="18" charset="0"/>
                <a:cs typeface="Times New Roman" pitchFamily="18" charset="0"/>
              </a:rPr>
              <a:t>7</a:t>
            </a:r>
            <a:r>
              <a:rPr lang="en-US" sz="2800" dirty="0">
                <a:latin typeface="Times New Roman" pitchFamily="18" charset="0"/>
                <a:cs typeface="Times New Roman" pitchFamily="18" charset="0"/>
              </a:rPr>
              <a:t> grants ($</a:t>
            </a:r>
            <a:r>
              <a:rPr lang="en-US" dirty="0">
                <a:latin typeface="Times New Roman" pitchFamily="18" charset="0"/>
                <a:cs typeface="Times New Roman" pitchFamily="18" charset="0"/>
              </a:rPr>
              <a:t>23</a:t>
            </a:r>
            <a:r>
              <a:rPr lang="en-US" sz="2800" dirty="0">
                <a:latin typeface="Times New Roman" pitchFamily="18" charset="0"/>
                <a:cs typeface="Times New Roman" pitchFamily="18" charset="0"/>
              </a:rPr>
              <a:t>,000)</a:t>
            </a:r>
          </a:p>
          <a:p>
            <a:r>
              <a:rPr lang="en-US" dirty="0">
                <a:latin typeface="Times New Roman" pitchFamily="18" charset="0"/>
                <a:cs typeface="Times New Roman" pitchFamily="18" charset="0"/>
              </a:rPr>
              <a:t>1 major University Award</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621638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Special ELL and Title I Family Nights </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Content Placeholder 3"/>
          <p:cNvSpPr>
            <a:spLocks noGrp="1"/>
          </p:cNvSpPr>
          <p:nvPr>
            <p:ph sz="half" idx="2"/>
          </p:nvPr>
        </p:nvSpPr>
        <p:spPr/>
        <p:txBody>
          <a:bodyPr>
            <a:normAutofit fontScale="92500" lnSpcReduction="10000"/>
          </a:bodyPr>
          <a:lstStyle/>
          <a:p>
            <a:r>
              <a:rPr lang="en-US" dirty="0">
                <a:latin typeface="Times New Roman" pitchFamily="18" charset="0"/>
                <a:cs typeface="Times New Roman" pitchFamily="18" charset="0"/>
              </a:rPr>
              <a:t>Special Workshops for ESL Families</a:t>
            </a:r>
          </a:p>
          <a:p>
            <a:r>
              <a:rPr lang="en-US" dirty="0">
                <a:latin typeface="Times New Roman" pitchFamily="18" charset="0"/>
                <a:cs typeface="Times New Roman" pitchFamily="18" charset="0"/>
              </a:rPr>
              <a:t>Connect with ESL specialist</a:t>
            </a:r>
          </a:p>
          <a:p>
            <a:r>
              <a:rPr lang="en-US" dirty="0">
                <a:latin typeface="Times New Roman" pitchFamily="18" charset="0"/>
                <a:cs typeface="Times New Roman" pitchFamily="18" charset="0"/>
              </a:rPr>
              <a:t>Provide free materials and direction have been translated into Spanish</a:t>
            </a:r>
          </a:p>
          <a:p>
            <a:r>
              <a:rPr lang="en-US" dirty="0">
                <a:latin typeface="Times New Roman" pitchFamily="18" charset="0"/>
                <a:cs typeface="Times New Roman" pitchFamily="18" charset="0"/>
              </a:rPr>
              <a:t>Some WCU students are bilingual</a:t>
            </a:r>
          </a:p>
          <a:p>
            <a:r>
              <a:rPr lang="en-US" dirty="0">
                <a:latin typeface="Times New Roman" pitchFamily="18" charset="0"/>
                <a:cs typeface="Times New Roman" pitchFamily="18" charset="0"/>
              </a:rPr>
              <a:t>Small ratio has been very successful</a:t>
            </a:r>
          </a:p>
        </p:txBody>
      </p:sp>
    </p:spTree>
    <p:extLst>
      <p:ext uri="{BB962C8B-B14F-4D97-AF65-F5344CB8AC3E}">
        <p14:creationId xmlns:p14="http://schemas.microsoft.com/office/powerpoint/2010/main" val="1852702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Cap Kits ~ A Whole Website of Ideas</a:t>
            </a:r>
          </a:p>
        </p:txBody>
      </p:sp>
      <p:sp>
        <p:nvSpPr>
          <p:cNvPr id="5" name="Content Placeholder 4"/>
          <p:cNvSpPr>
            <a:spLocks noGrp="1"/>
          </p:cNvSpPr>
          <p:nvPr>
            <p:ph idx="1"/>
          </p:nvPr>
        </p:nvSpPr>
        <p:spPr/>
        <p:txBody>
          <a:bodyPr>
            <a:normAutofit lnSpcReduction="10000"/>
          </a:bodyPr>
          <a:lstStyle/>
          <a:p>
            <a:pPr marL="0" indent="0">
              <a:buNone/>
            </a:pPr>
            <a:r>
              <a:rPr lang="en-US" sz="2800" dirty="0">
                <a:latin typeface="Times New Roman" pitchFamily="18" charset="0"/>
                <a:cs typeface="Times New Roman" pitchFamily="18" charset="0"/>
              </a:rPr>
              <a:t>Our website is:</a:t>
            </a:r>
          </a:p>
          <a:p>
            <a:pPr marL="0" indent="0">
              <a:buNone/>
            </a:pPr>
            <a:r>
              <a:rPr lang="en-US" sz="2800" dirty="0">
                <a:latin typeface="Times New Roman" pitchFamily="18" charset="0"/>
                <a:cs typeface="Times New Roman" pitchFamily="18" charset="0"/>
                <a:hlinkClick r:id="rId3"/>
              </a:rPr>
              <a:t>http://thecapcreations.wix.com/capcreations</a:t>
            </a:r>
            <a:endParaRPr lang="en-US" sz="2800" dirty="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What you will find:</a:t>
            </a:r>
          </a:p>
          <a:p>
            <a:r>
              <a:rPr lang="en-US" sz="2800" dirty="0">
                <a:latin typeface="Times New Roman" pitchFamily="18" charset="0"/>
                <a:cs typeface="Times New Roman" pitchFamily="18" charset="0"/>
              </a:rPr>
              <a:t>Hands-on, fun, educational games for students pre-K through 5</a:t>
            </a:r>
            <a:r>
              <a:rPr lang="en-US" sz="2800" baseline="30000" dirty="0">
                <a:latin typeface="Times New Roman" pitchFamily="18" charset="0"/>
                <a:cs typeface="Times New Roman" pitchFamily="18" charset="0"/>
              </a:rPr>
              <a:t>th</a:t>
            </a:r>
            <a:r>
              <a:rPr lang="en-US" sz="2800" dirty="0">
                <a:latin typeface="Times New Roman" pitchFamily="18" charset="0"/>
                <a:cs typeface="Times New Roman" pitchFamily="18" charset="0"/>
              </a:rPr>
              <a:t> grade in literacy and math</a:t>
            </a:r>
          </a:p>
          <a:p>
            <a:r>
              <a:rPr lang="en-US" sz="2800" dirty="0">
                <a:latin typeface="Times New Roman" pitchFamily="18" charset="0"/>
                <a:cs typeface="Times New Roman" pitchFamily="18" charset="0"/>
              </a:rPr>
              <a:t>Directions on how to create your own cap kits at home</a:t>
            </a:r>
          </a:p>
          <a:p>
            <a:r>
              <a:rPr lang="en-US" sz="2800" dirty="0">
                <a:latin typeface="Times New Roman" pitchFamily="18" charset="0"/>
                <a:cs typeface="Times New Roman" pitchFamily="18" charset="0"/>
              </a:rPr>
              <a:t>Pictures &amp; directions to create many different games for Pre-K-2 and 3-5 grades </a:t>
            </a:r>
          </a:p>
        </p:txBody>
      </p:sp>
    </p:spTree>
    <p:extLst>
      <p:ext uri="{BB962C8B-B14F-4D97-AF65-F5344CB8AC3E}">
        <p14:creationId xmlns:p14="http://schemas.microsoft.com/office/powerpoint/2010/main" val="3133587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C00000"/>
                </a:solidFill>
                <a:latin typeface="Times New Roman" charset="0"/>
                <a:ea typeface="Times New Roman" charset="0"/>
                <a:cs typeface="Times New Roman" charset="0"/>
              </a:rPr>
              <a:t>Major Take Aways</a:t>
            </a:r>
          </a:p>
        </p:txBody>
      </p:sp>
      <p:sp>
        <p:nvSpPr>
          <p:cNvPr id="2" name="Content Placeholder 1"/>
          <p:cNvSpPr>
            <a:spLocks noGrp="1"/>
          </p:cNvSpPr>
          <p:nvPr>
            <p:ph idx="1"/>
          </p:nvPr>
        </p:nvSpPr>
        <p:spPr/>
        <p:txBody>
          <a:bodyPr/>
          <a:lstStyle/>
          <a:p>
            <a:r>
              <a:rPr lang="en-US" dirty="0">
                <a:latin typeface="Times New Roman" charset="0"/>
                <a:ea typeface="Times New Roman" charset="0"/>
                <a:cs typeface="Times New Roman" charset="0"/>
              </a:rPr>
              <a:t>Talk with like-minded people – this project is a perfect example of faculty-student collaboration</a:t>
            </a:r>
          </a:p>
          <a:p>
            <a:r>
              <a:rPr lang="en-US" dirty="0">
                <a:latin typeface="Times New Roman" charset="0"/>
                <a:ea typeface="Times New Roman" charset="0"/>
                <a:cs typeface="Times New Roman" charset="0"/>
              </a:rPr>
              <a:t>Let the project lead. I felt this shift from me leading it, to it leading me where it was most needed. Let it naturally unfold.</a:t>
            </a:r>
          </a:p>
          <a:p>
            <a:r>
              <a:rPr lang="en-US" dirty="0">
                <a:latin typeface="Times New Roman" charset="0"/>
                <a:ea typeface="Times New Roman" charset="0"/>
                <a:cs typeface="Times New Roman" charset="0"/>
              </a:rPr>
              <a:t>Be passionate – it shows in what you say and do. Do it for the right reasons.</a:t>
            </a:r>
          </a:p>
        </p:txBody>
      </p:sp>
    </p:spTree>
    <p:extLst>
      <p:ext uri="{BB962C8B-B14F-4D97-AF65-F5344CB8AC3E}">
        <p14:creationId xmlns:p14="http://schemas.microsoft.com/office/powerpoint/2010/main" val="1765726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Community Partnerships</a:t>
            </a:r>
          </a:p>
        </p:txBody>
      </p:sp>
      <p:sp>
        <p:nvSpPr>
          <p:cNvPr id="3" name="Content Placeholder 2"/>
          <p:cNvSpPr>
            <a:spLocks noGrp="1"/>
          </p:cNvSpPr>
          <p:nvPr>
            <p:ph sz="half" idx="1"/>
          </p:nvPr>
        </p:nvSpPr>
        <p:spPr/>
        <p:txBody>
          <a:bodyPr>
            <a:normAutofit fontScale="85000" lnSpcReduction="20000"/>
          </a:bodyPr>
          <a:lstStyle/>
          <a:p>
            <a:r>
              <a:rPr lang="en-US" sz="2600" dirty="0">
                <a:latin typeface="Times New Roman" pitchFamily="18" charset="0"/>
                <a:cs typeface="Times New Roman" pitchFamily="18" charset="0"/>
              </a:rPr>
              <a:t>Reaching out - Who helps us make Cap Kits?</a:t>
            </a:r>
          </a:p>
          <a:p>
            <a:endParaRPr lang="en-US" sz="2600" dirty="0">
              <a:latin typeface="Times New Roman" pitchFamily="18" charset="0"/>
              <a:cs typeface="Times New Roman" pitchFamily="18" charset="0"/>
            </a:endParaRPr>
          </a:p>
          <a:p>
            <a:r>
              <a:rPr lang="en-US" sz="2600" dirty="0">
                <a:latin typeface="Times New Roman" pitchFamily="18" charset="0"/>
                <a:cs typeface="Times New Roman" pitchFamily="18" charset="0"/>
              </a:rPr>
              <a:t>Church groups, sororities, National Service Honor Society, Girl Scouts, WC Library, Kappa Delta Pi Honor Society, many WCU organizations</a:t>
            </a:r>
          </a:p>
          <a:p>
            <a:pPr marL="0" indent="0">
              <a:buNone/>
            </a:pPr>
            <a:r>
              <a:rPr lang="en-US" sz="1300" dirty="0">
                <a:latin typeface="Times New Roman" pitchFamily="18" charset="0"/>
                <a:cs typeface="Times New Roman" pitchFamily="18" charset="0"/>
              </a:rPr>
              <a:t> </a:t>
            </a:r>
          </a:p>
          <a:p>
            <a:pPr marL="0" indent="0">
              <a:buNone/>
            </a:pPr>
            <a:endParaRPr lang="en-US" sz="1200" dirty="0">
              <a:latin typeface="Times New Roman" pitchFamily="18" charset="0"/>
              <a:cs typeface="Times New Roman" pitchFamily="18" charset="0"/>
            </a:endParaRPr>
          </a:p>
          <a:p>
            <a:r>
              <a:rPr lang="en-US" sz="2600" dirty="0">
                <a:latin typeface="Times New Roman" pitchFamily="18" charset="0"/>
                <a:cs typeface="Times New Roman" pitchFamily="18" charset="0"/>
              </a:rPr>
              <a:t>Wawa Corporation has generously donated bottle caps for our project for three years - guess how many total?</a:t>
            </a:r>
          </a:p>
          <a:p>
            <a:pPr marL="0" indent="0">
              <a:buNone/>
            </a:pPr>
            <a:endParaRPr lang="en-US" dirty="0">
              <a:latin typeface="Times New Roman" pitchFamily="18" charset="0"/>
              <a:cs typeface="Times New Roman" pitchFamily="18" charset="0"/>
            </a:endParaRPr>
          </a:p>
          <a:p>
            <a:pPr lvl="1"/>
            <a:endParaRPr lang="en-US" dirty="0">
              <a:latin typeface="Times New Roman" pitchFamily="18" charset="0"/>
              <a:cs typeface="Times New Roman" pitchFamily="18" charset="0"/>
            </a:endParaRPr>
          </a:p>
          <a:p>
            <a:pPr lvl="1"/>
            <a:endParaRPr lang="en-US" dirty="0"/>
          </a:p>
          <a:p>
            <a:pPr lvl="1"/>
            <a:endParaRPr lang="en-US" dirty="0"/>
          </a:p>
          <a:p>
            <a:pPr lvl="1"/>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53000" y="1905000"/>
            <a:ext cx="3394472" cy="4191000"/>
          </a:xfrm>
        </p:spPr>
      </p:pic>
    </p:spTree>
    <p:extLst>
      <p:ext uri="{BB962C8B-B14F-4D97-AF65-F5344CB8AC3E}">
        <p14:creationId xmlns:p14="http://schemas.microsoft.com/office/powerpoint/2010/main" val="311989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charset="0"/>
                <a:ea typeface="Times New Roman" charset="0"/>
                <a:cs typeface="Times New Roman" charset="0"/>
              </a:rPr>
              <a:t>Wawa &amp; WCU Cap Kit Program</a:t>
            </a:r>
          </a:p>
        </p:txBody>
      </p:sp>
      <p:pic>
        <p:nvPicPr>
          <p:cNvPr id="5" name="Content Placeholder 4"/>
          <p:cNvPicPr>
            <a:picLocks noGrp="1" noChangeAspect="1"/>
          </p:cNvPicPr>
          <p:nvPr>
            <p:ph sz="half" idx="1"/>
          </p:nvPr>
        </p:nvPicPr>
        <p:blipFill>
          <a:blip r:embed="rId2"/>
          <a:stretch>
            <a:fillRect/>
          </a:stretch>
        </p:blipFill>
        <p:spPr>
          <a:xfrm>
            <a:off x="457200" y="2362200"/>
            <a:ext cx="4038600" cy="2610486"/>
          </a:xfrm>
          <a:prstGeom prst="rect">
            <a:avLst/>
          </a:prstGeom>
        </p:spPr>
      </p:pic>
      <p:sp>
        <p:nvSpPr>
          <p:cNvPr id="4" name="Content Placeholder 3"/>
          <p:cNvSpPr>
            <a:spLocks noGrp="1"/>
          </p:cNvSpPr>
          <p:nvPr>
            <p:ph sz="half" idx="2"/>
          </p:nvPr>
        </p:nvSpPr>
        <p:spPr/>
        <p:txBody>
          <a:bodyPr>
            <a:noAutofit/>
          </a:bodyPr>
          <a:lstStyle/>
          <a:p>
            <a:r>
              <a:rPr lang="en-US" sz="2000" b="1" dirty="0">
                <a:latin typeface="Times New Roman" charset="0"/>
                <a:ea typeface="Times New Roman" charset="0"/>
                <a:cs typeface="Times New Roman" charset="0"/>
              </a:rPr>
              <a:t>130,000 bottle caps donated</a:t>
            </a:r>
          </a:p>
          <a:p>
            <a:endParaRPr lang="en-US" sz="2000" b="1" dirty="0">
              <a:latin typeface="Times New Roman" charset="0"/>
              <a:ea typeface="Times New Roman" charset="0"/>
              <a:cs typeface="Times New Roman" charset="0"/>
            </a:endParaRPr>
          </a:p>
          <a:p>
            <a:r>
              <a:rPr lang="en-US" sz="2000" b="1" dirty="0">
                <a:latin typeface="Times New Roman" charset="0"/>
                <a:ea typeface="Times New Roman" charset="0"/>
                <a:cs typeface="Times New Roman" charset="0"/>
              </a:rPr>
              <a:t>“I’m so happy to hear our Wawa associates helped make a difference. While supporting our communities has always been in Wawa’s DNA, our associates continue to amaze me with their desire to find new and exciting ways to give back. Thanks for all you do to support our community.”     - Chris Gheysens, CEO</a:t>
            </a:r>
          </a:p>
        </p:txBody>
      </p:sp>
    </p:spTree>
    <p:extLst>
      <p:ext uri="{BB962C8B-B14F-4D97-AF65-F5344CB8AC3E}">
        <p14:creationId xmlns:p14="http://schemas.microsoft.com/office/powerpoint/2010/main" val="40980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itchFamily="18" charset="0"/>
                <a:cs typeface="Times New Roman" pitchFamily="18" charset="0"/>
              </a:rPr>
              <a:t>Community Partnership with Vanguard</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1752600"/>
            <a:ext cx="4038600" cy="3200400"/>
          </a:xfrm>
        </p:spPr>
      </p:pic>
      <p:sp>
        <p:nvSpPr>
          <p:cNvPr id="4" name="Content Placeholder 3"/>
          <p:cNvSpPr>
            <a:spLocks noGrp="1"/>
          </p:cNvSpPr>
          <p:nvPr>
            <p:ph sz="half" idx="2"/>
          </p:nvPr>
        </p:nvSpPr>
        <p:spPr/>
        <p:txBody>
          <a:bodyPr>
            <a:normAutofit fontScale="92500" lnSpcReduction="10000"/>
          </a:bodyPr>
          <a:lstStyle/>
          <a:p>
            <a:pPr marL="0" indent="0" algn="ctr">
              <a:buNone/>
            </a:pPr>
            <a:r>
              <a:rPr lang="en-US" sz="2400" b="1" dirty="0">
                <a:latin typeface="Times New Roman" pitchFamily="18" charset="0"/>
                <a:cs typeface="Times New Roman" pitchFamily="18" charset="0"/>
              </a:rPr>
              <a:t>The Vanguard School</a:t>
            </a:r>
            <a:endParaRPr lang="en-US" sz="2000" b="1" dirty="0">
              <a:latin typeface="Times New Roman" pitchFamily="18" charset="0"/>
              <a:cs typeface="Times New Roman" pitchFamily="18" charset="0"/>
            </a:endParaRPr>
          </a:p>
          <a:p>
            <a:pPr marL="457200" lvl="1" indent="0">
              <a:buNone/>
            </a:pPr>
            <a:endParaRPr lang="en-US" sz="1200" dirty="0">
              <a:latin typeface="Times New Roman" pitchFamily="18" charset="0"/>
              <a:cs typeface="Times New Roman" pitchFamily="18" charset="0"/>
            </a:endParaRPr>
          </a:p>
          <a:p>
            <a:pPr marL="457200" lvl="1" indent="0">
              <a:buNone/>
            </a:pPr>
            <a:r>
              <a:rPr lang="en-US" sz="2000" dirty="0">
                <a:latin typeface="Times New Roman" pitchFamily="18" charset="0"/>
                <a:cs typeface="Times New Roman" pitchFamily="18" charset="0"/>
              </a:rPr>
              <a:t>WCU brings them supplies &amp; they create cap kits then they are given back to us so we can distribute to youngsters’ schools and homes</a:t>
            </a:r>
          </a:p>
          <a:p>
            <a:pPr marL="457200" lvl="1" indent="0">
              <a:buNone/>
            </a:pPr>
            <a:endParaRPr lang="en-US" sz="1200" dirty="0">
              <a:latin typeface="Times New Roman" pitchFamily="18" charset="0"/>
              <a:cs typeface="Times New Roman" pitchFamily="18" charset="0"/>
            </a:endParaRPr>
          </a:p>
          <a:p>
            <a:pPr marL="457200" lvl="1" indent="0">
              <a:buNone/>
            </a:pPr>
            <a:r>
              <a:rPr lang="en-US" sz="2000" dirty="0">
                <a:latin typeface="Times New Roman" pitchFamily="18" charset="0"/>
                <a:cs typeface="Times New Roman" pitchFamily="18" charset="0"/>
              </a:rPr>
              <a:t>2014-15: created 137 kits</a:t>
            </a:r>
          </a:p>
          <a:p>
            <a:pPr marL="457200" lvl="1" indent="0">
              <a:buNone/>
            </a:pPr>
            <a:r>
              <a:rPr lang="en-US" sz="2000" dirty="0">
                <a:latin typeface="Times New Roman" pitchFamily="18" charset="0"/>
                <a:cs typeface="Times New Roman" pitchFamily="18" charset="0"/>
              </a:rPr>
              <a:t>2015-16: created 150 kit</a:t>
            </a:r>
          </a:p>
          <a:p>
            <a:pPr marL="457200" lvl="1" indent="0">
              <a:buNone/>
            </a:pPr>
            <a:r>
              <a:rPr lang="en-US" sz="2000" dirty="0">
                <a:latin typeface="Times New Roman" pitchFamily="18" charset="0"/>
                <a:cs typeface="Times New Roman" pitchFamily="18" charset="0"/>
              </a:rPr>
              <a:t>2016-17: goal is 150</a:t>
            </a:r>
          </a:p>
          <a:p>
            <a:pPr marL="457200" lvl="1" indent="0">
              <a:buNone/>
            </a:pPr>
            <a:endParaRPr lang="en-US" sz="1200" dirty="0">
              <a:latin typeface="Times New Roman" pitchFamily="18" charset="0"/>
              <a:cs typeface="Times New Roman" pitchFamily="18" charset="0"/>
            </a:endParaRPr>
          </a:p>
          <a:p>
            <a:pPr marL="457200" lvl="1" indent="0">
              <a:buNone/>
            </a:pPr>
            <a:r>
              <a:rPr lang="en-US" sz="2000" dirty="0">
                <a:latin typeface="Times New Roman" pitchFamily="18" charset="0"/>
                <a:cs typeface="Times New Roman" pitchFamily="18" charset="0"/>
              </a:rPr>
              <a:t>40 students, 15-18 years old create the kits and work on:</a:t>
            </a:r>
          </a:p>
          <a:p>
            <a:pPr marL="914400" lvl="2" indent="0">
              <a:buNone/>
            </a:pPr>
            <a:r>
              <a:rPr lang="en-US" sz="1600" dirty="0">
                <a:latin typeface="Times New Roman" pitchFamily="18" charset="0"/>
                <a:cs typeface="Times New Roman" pitchFamily="18" charset="0"/>
              </a:rPr>
              <a:t>Social skills, working together, organizational skills, counting skills, language skills</a:t>
            </a:r>
          </a:p>
        </p:txBody>
      </p:sp>
    </p:spTree>
    <p:extLst>
      <p:ext uri="{BB962C8B-B14F-4D97-AF65-F5344CB8AC3E}">
        <p14:creationId xmlns:p14="http://schemas.microsoft.com/office/powerpoint/2010/main" val="2061825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Times New Roman" charset="0"/>
                <a:ea typeface="Times New Roman" charset="0"/>
                <a:cs typeface="Times New Roman" charset="0"/>
              </a:rPr>
              <a:t>Major Take Aways</a:t>
            </a:r>
          </a:p>
        </p:txBody>
      </p:sp>
      <p:sp>
        <p:nvSpPr>
          <p:cNvPr id="3" name="Content Placeholder 2"/>
          <p:cNvSpPr>
            <a:spLocks noGrp="1"/>
          </p:cNvSpPr>
          <p:nvPr>
            <p:ph idx="1"/>
          </p:nvPr>
        </p:nvSpPr>
        <p:spPr/>
        <p:txBody>
          <a:bodyPr/>
          <a:lstStyle/>
          <a:p>
            <a:r>
              <a:rPr lang="en-US" dirty="0">
                <a:latin typeface="Times New Roman" charset="0"/>
                <a:ea typeface="Times New Roman" charset="0"/>
                <a:cs typeface="Times New Roman" charset="0"/>
              </a:rPr>
              <a:t>Reach out into the community in multiple ways and get exposure (social media, visit businesses, newspapers, talk it up)</a:t>
            </a:r>
          </a:p>
          <a:p>
            <a:r>
              <a:rPr lang="en-US" dirty="0">
                <a:latin typeface="Times New Roman" charset="0"/>
                <a:ea typeface="Times New Roman" charset="0"/>
                <a:cs typeface="Times New Roman" charset="0"/>
              </a:rPr>
              <a:t>Don’t be afraid to ask for help and support</a:t>
            </a:r>
          </a:p>
          <a:p>
            <a:r>
              <a:rPr lang="en-US" dirty="0">
                <a:latin typeface="Times New Roman" charset="0"/>
                <a:ea typeface="Times New Roman" charset="0"/>
                <a:cs typeface="Times New Roman" charset="0"/>
              </a:rPr>
              <a:t>Thank others when they support you – use your manners!</a:t>
            </a:r>
          </a:p>
          <a:p>
            <a:r>
              <a:rPr lang="en-US" dirty="0">
                <a:latin typeface="Times New Roman" charset="0"/>
                <a:ea typeface="Times New Roman" charset="0"/>
                <a:cs typeface="Times New Roman" charset="0"/>
              </a:rPr>
              <a:t>Look at what others can learn by helping support the idea/project – reciprocal help</a:t>
            </a:r>
          </a:p>
          <a:p>
            <a:endParaRPr lang="en-US" dirty="0"/>
          </a:p>
        </p:txBody>
      </p:sp>
    </p:spTree>
    <p:extLst>
      <p:ext uri="{BB962C8B-B14F-4D97-AF65-F5344CB8AC3E}">
        <p14:creationId xmlns:p14="http://schemas.microsoft.com/office/powerpoint/2010/main" val="2047681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Growing International Tentacles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981201"/>
            <a:ext cx="4038600" cy="3233744"/>
          </a:xfrm>
        </p:spPr>
      </p:pic>
      <p:sp>
        <p:nvSpPr>
          <p:cNvPr id="4" name="Content Placeholder 3"/>
          <p:cNvSpPr>
            <a:spLocks noGrp="1"/>
          </p:cNvSpPr>
          <p:nvPr>
            <p:ph sz="half" idx="2"/>
          </p:nvPr>
        </p:nvSpPr>
        <p:spPr/>
        <p:txBody>
          <a:bodyPr>
            <a:normAutofit fontScale="92500" lnSpcReduction="20000"/>
          </a:bodyPr>
          <a:lstStyle/>
          <a:p>
            <a:pPr marL="0" indent="0">
              <a:buNone/>
            </a:pPr>
            <a:r>
              <a:rPr lang="en-US" dirty="0">
                <a:latin typeface="Times New Roman" pitchFamily="18" charset="0"/>
                <a:cs typeface="Times New Roman" pitchFamily="18" charset="0"/>
              </a:rPr>
              <a:t>We now have brought Cap Kits to these countries:</a:t>
            </a:r>
          </a:p>
          <a:p>
            <a:pPr marL="0" indent="0">
              <a:buNone/>
            </a:pPr>
            <a:endParaRPr lang="en-US" sz="1700" dirty="0">
              <a:latin typeface="Times New Roman" pitchFamily="18" charset="0"/>
              <a:cs typeface="Times New Roman" pitchFamily="18" charset="0"/>
            </a:endParaRPr>
          </a:p>
          <a:p>
            <a:r>
              <a:rPr lang="en-US" dirty="0">
                <a:latin typeface="Times New Roman" pitchFamily="18" charset="0"/>
                <a:cs typeface="Times New Roman" pitchFamily="18" charset="0"/>
              </a:rPr>
              <a:t>Costa Rica  </a:t>
            </a:r>
          </a:p>
          <a:p>
            <a:r>
              <a:rPr lang="en-US" dirty="0">
                <a:latin typeface="Times New Roman" pitchFamily="18" charset="0"/>
                <a:cs typeface="Times New Roman" pitchFamily="18" charset="0"/>
              </a:rPr>
              <a:t>Guatemala</a:t>
            </a:r>
          </a:p>
          <a:p>
            <a:r>
              <a:rPr lang="en-US" dirty="0">
                <a:latin typeface="Times New Roman" pitchFamily="18" charset="0"/>
                <a:cs typeface="Times New Roman" pitchFamily="18" charset="0"/>
              </a:rPr>
              <a:t>El Salvador</a:t>
            </a:r>
          </a:p>
          <a:p>
            <a:r>
              <a:rPr lang="en-US" dirty="0">
                <a:latin typeface="Times New Roman" pitchFamily="18" charset="0"/>
                <a:cs typeface="Times New Roman" pitchFamily="18" charset="0"/>
              </a:rPr>
              <a:t>Honduras </a:t>
            </a:r>
          </a:p>
          <a:p>
            <a:r>
              <a:rPr lang="en-US" dirty="0">
                <a:latin typeface="Times New Roman" pitchFamily="18" charset="0"/>
                <a:cs typeface="Times New Roman" pitchFamily="18" charset="0"/>
              </a:rPr>
              <a:t>Peru</a:t>
            </a:r>
          </a:p>
          <a:p>
            <a:r>
              <a:rPr lang="en-US" dirty="0">
                <a:latin typeface="Times New Roman" pitchFamily="18" charset="0"/>
                <a:cs typeface="Times New Roman" pitchFamily="18" charset="0"/>
              </a:rPr>
              <a:t>The Bahamas</a:t>
            </a:r>
          </a:p>
          <a:p>
            <a:r>
              <a:rPr lang="en-US" dirty="0">
                <a:latin typeface="Times New Roman" pitchFamily="18" charset="0"/>
                <a:cs typeface="Times New Roman" pitchFamily="18" charset="0"/>
              </a:rPr>
              <a:t>Malawi, Africa</a:t>
            </a:r>
          </a:p>
          <a:p>
            <a:r>
              <a:rPr lang="en-US" dirty="0">
                <a:latin typeface="Times New Roman" pitchFamily="18" charset="0"/>
                <a:cs typeface="Times New Roman" pitchFamily="18" charset="0"/>
              </a:rPr>
              <a:t>Guatemala</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1517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latin typeface="Times New Roman" charset="0"/>
                <a:ea typeface="Times New Roman" charset="0"/>
                <a:cs typeface="Times New Roman" charset="0"/>
              </a:rPr>
              <a:t>Hugh Evans – Global Citizens, TEDTalk</a:t>
            </a:r>
            <a:endParaRPr lang="en-US" b="1" dirty="0"/>
          </a:p>
        </p:txBody>
      </p:sp>
      <p:pic>
        <p:nvPicPr>
          <p:cNvPr id="7" name="Content Placeholder 7"/>
          <p:cNvPicPr>
            <a:picLocks noGrp="1" noChangeAspect="1"/>
          </p:cNvPicPr>
          <p:nvPr>
            <p:ph sz="half" idx="1"/>
          </p:nvPr>
        </p:nvPicPr>
        <p:blipFill>
          <a:blip r:embed="rId2"/>
          <a:stretch>
            <a:fillRect/>
          </a:stretch>
        </p:blipFill>
        <p:spPr>
          <a:xfrm>
            <a:off x="457200" y="1981200"/>
            <a:ext cx="4038600" cy="3733800"/>
          </a:xfrm>
          <a:prstGeom prst="rect">
            <a:avLst/>
          </a:prstGeo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209800"/>
            <a:ext cx="4038600" cy="3167856"/>
          </a:xfrm>
        </p:spPr>
      </p:pic>
    </p:spTree>
    <p:extLst>
      <p:ext uri="{BB962C8B-B14F-4D97-AF65-F5344CB8AC3E}">
        <p14:creationId xmlns:p14="http://schemas.microsoft.com/office/powerpoint/2010/main" val="1649137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“Educating Youth Across Borders”</a:t>
            </a:r>
          </a:p>
        </p:txBody>
      </p:sp>
      <p:sp>
        <p:nvSpPr>
          <p:cNvPr id="3" name="Content Placeholder 2"/>
          <p:cNvSpPr>
            <a:spLocks noGrp="1"/>
          </p:cNvSpPr>
          <p:nvPr>
            <p:ph sz="half" idx="1"/>
          </p:nvPr>
        </p:nvSpPr>
        <p:spPr/>
        <p:txBody>
          <a:bodyPr>
            <a:normAutofit/>
          </a:bodyPr>
          <a:lstStyle/>
          <a:p>
            <a:r>
              <a:rPr lang="en-US" sz="2000" dirty="0">
                <a:latin typeface="Times New Roman" pitchFamily="18" charset="0"/>
                <a:cs typeface="Times New Roman" pitchFamily="18" charset="0"/>
              </a:rPr>
              <a:t>Brought 12 pre-service teacher candidates to the Nicoya Peninsula in Costa Rica over Spring Break 2015</a:t>
            </a:r>
          </a:p>
          <a:p>
            <a:endParaRPr lang="en-US" sz="800" dirty="0">
              <a:latin typeface="Times New Roman" pitchFamily="18" charset="0"/>
              <a:cs typeface="Times New Roman" pitchFamily="18" charset="0"/>
            </a:endParaRPr>
          </a:p>
          <a:p>
            <a:r>
              <a:rPr lang="en-US" sz="2000" dirty="0">
                <a:latin typeface="Times New Roman" pitchFamily="18" charset="0"/>
                <a:cs typeface="Times New Roman" pitchFamily="18" charset="0"/>
              </a:rPr>
              <a:t>Taught lessons, brought needed supplies and reflected nightly</a:t>
            </a:r>
          </a:p>
          <a:p>
            <a:endParaRPr lang="en-US" sz="800" dirty="0">
              <a:latin typeface="Times New Roman" pitchFamily="18" charset="0"/>
              <a:cs typeface="Times New Roman" pitchFamily="18" charset="0"/>
            </a:endParaRPr>
          </a:p>
          <a:p>
            <a:r>
              <a:rPr lang="en-US" sz="2000" dirty="0">
                <a:latin typeface="Times New Roman" pitchFamily="18" charset="0"/>
                <a:cs typeface="Times New Roman" pitchFamily="18" charset="0"/>
              </a:rPr>
              <a:t>We brought 50 Cap Kits &amp; conduct teacher &amp; parent </a:t>
            </a:r>
          </a:p>
          <a:p>
            <a:pPr marL="0" indent="0">
              <a:buNone/>
            </a:pPr>
            <a:r>
              <a:rPr lang="en-US" sz="2000" dirty="0">
                <a:latin typeface="Times New Roman" pitchFamily="18" charset="0"/>
                <a:cs typeface="Times New Roman" pitchFamily="18" charset="0"/>
              </a:rPr>
              <a:t>      trainings at:</a:t>
            </a:r>
          </a:p>
          <a:p>
            <a:pPr marL="457200" lvl="1" indent="0">
              <a:buNone/>
            </a:pPr>
            <a:r>
              <a:rPr lang="en-US" sz="2000" dirty="0">
                <a:latin typeface="Times New Roman" pitchFamily="18" charset="0"/>
                <a:cs typeface="Times New Roman" pitchFamily="18" charset="0"/>
              </a:rPr>
              <a:t>Escuela Mal Pais</a:t>
            </a:r>
          </a:p>
          <a:p>
            <a:pPr marL="457200" lvl="1" indent="0">
              <a:buNone/>
            </a:pPr>
            <a:r>
              <a:rPr lang="en-US" sz="2000" dirty="0">
                <a:latin typeface="Times New Roman" pitchFamily="18" charset="0"/>
                <a:cs typeface="Times New Roman" pitchFamily="18" charset="0"/>
              </a:rPr>
              <a:t>Little People Non-Profit</a:t>
            </a:r>
          </a:p>
          <a:p>
            <a:pPr marL="457200" lvl="1" indent="0">
              <a:buNone/>
            </a:pPr>
            <a:r>
              <a:rPr lang="en-US" sz="2000" dirty="0">
                <a:latin typeface="Times New Roman" pitchFamily="18" charset="0"/>
                <a:cs typeface="Times New Roman" pitchFamily="18" charset="0"/>
              </a:rPr>
              <a:t>Escuela Futuro Verde </a:t>
            </a:r>
          </a:p>
          <a:p>
            <a:pPr marL="457200" lvl="1" indent="0">
              <a:buNone/>
            </a:pPr>
            <a:endParaRPr lang="en-US" sz="2000" dirty="0">
              <a:latin typeface="Times New Roman" pitchFamily="18" charset="0"/>
              <a:cs typeface="Times New Roman" pitchFamily="18" charset="0"/>
            </a:endParaRPr>
          </a:p>
          <a:p>
            <a:pPr marL="457200" lvl="1" indent="0">
              <a:buNone/>
            </a:pPr>
            <a:endParaRPr lang="en-US" sz="2000" dirty="0">
              <a:latin typeface="Times New Roman" pitchFamily="18" charset="0"/>
              <a:cs typeface="Times New Roman" pitchFamily="18" charset="0"/>
            </a:endParaRP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1752600"/>
            <a:ext cx="4419600" cy="4038600"/>
          </a:xfrm>
        </p:spPr>
      </p:pic>
    </p:spTree>
    <p:extLst>
      <p:ext uri="{BB962C8B-B14F-4D97-AF65-F5344CB8AC3E}">
        <p14:creationId xmlns:p14="http://schemas.microsoft.com/office/powerpoint/2010/main" val="4027472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itchFamily="18" charset="0"/>
                <a:cs typeface="Times New Roman" pitchFamily="18" charset="0"/>
              </a:rPr>
              <a:t>“Educating Youth Across Borders”</a:t>
            </a:r>
          </a:p>
        </p:txBody>
      </p:sp>
      <p:sp>
        <p:nvSpPr>
          <p:cNvPr id="7" name="Text Placeholder 6"/>
          <p:cNvSpPr>
            <a:spLocks noGrp="1"/>
          </p:cNvSpPr>
          <p:nvPr>
            <p:ph type="body" idx="1"/>
          </p:nvPr>
        </p:nvSpPr>
        <p:spPr/>
        <p:txBody>
          <a:bodyPr/>
          <a:lstStyle/>
          <a:p>
            <a:pPr algn="ctr"/>
            <a:r>
              <a:rPr lang="en-US" dirty="0">
                <a:latin typeface="Times New Roman" charset="0"/>
                <a:ea typeface="Times New Roman" charset="0"/>
                <a:cs typeface="Times New Roman" charset="0"/>
              </a:rPr>
              <a:t>2014</a:t>
            </a: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301" y="2635524"/>
            <a:ext cx="4039985" cy="3029989"/>
          </a:xfrm>
        </p:spPr>
      </p:pic>
      <p:sp>
        <p:nvSpPr>
          <p:cNvPr id="8" name="Text Placeholder 7"/>
          <p:cNvSpPr>
            <a:spLocks noGrp="1"/>
          </p:cNvSpPr>
          <p:nvPr>
            <p:ph type="body" sz="quarter" idx="3"/>
          </p:nvPr>
        </p:nvSpPr>
        <p:spPr/>
        <p:txBody>
          <a:bodyPr/>
          <a:lstStyle/>
          <a:p>
            <a:pPr algn="ctr"/>
            <a:r>
              <a:rPr lang="en-US" dirty="0">
                <a:latin typeface="Times New Roman" charset="0"/>
                <a:ea typeface="Times New Roman" charset="0"/>
                <a:cs typeface="Times New Roman" charset="0"/>
              </a:rPr>
              <a:t>2015</a:t>
            </a: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1495051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“Educating Youth Across Borders”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241152"/>
            <a:ext cx="4038600" cy="309284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286000"/>
            <a:ext cx="4038600" cy="3091656"/>
          </a:xfrm>
        </p:spPr>
      </p:pic>
    </p:spTree>
    <p:extLst>
      <p:ext uri="{BB962C8B-B14F-4D97-AF65-F5344CB8AC3E}">
        <p14:creationId xmlns:p14="http://schemas.microsoft.com/office/powerpoint/2010/main" val="317823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“Educating Youth Across Borders”</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686947"/>
            <a:ext cx="4038600" cy="395185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686947"/>
            <a:ext cx="4038600" cy="3951853"/>
          </a:xfrm>
        </p:spPr>
      </p:pic>
    </p:spTree>
    <p:extLst>
      <p:ext uri="{BB962C8B-B14F-4D97-AF65-F5344CB8AC3E}">
        <p14:creationId xmlns:p14="http://schemas.microsoft.com/office/powerpoint/2010/main" val="10521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“Educating Youth Across Borders”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29009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290094"/>
          </a:xfrm>
        </p:spPr>
      </p:pic>
    </p:spTree>
    <p:extLst>
      <p:ext uri="{BB962C8B-B14F-4D97-AF65-F5344CB8AC3E}">
        <p14:creationId xmlns:p14="http://schemas.microsoft.com/office/powerpoint/2010/main" val="22083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charset="0"/>
                <a:ea typeface="Times New Roman" charset="0"/>
                <a:cs typeface="Times New Roman" charset="0"/>
              </a:rPr>
              <a:t>Voices 4 Peru </a:t>
            </a:r>
            <a:br>
              <a:rPr lang="en-US" b="1" dirty="0">
                <a:latin typeface="Times New Roman" charset="0"/>
                <a:ea typeface="Times New Roman" charset="0"/>
                <a:cs typeface="Times New Roman" charset="0"/>
              </a:rPr>
            </a:br>
            <a:r>
              <a:rPr lang="en-US" b="1" dirty="0">
                <a:latin typeface="Times New Roman" charset="0"/>
                <a:ea typeface="Times New Roman" charset="0"/>
                <a:cs typeface="Times New Roman" charset="0"/>
              </a:rPr>
              <a:t>Los Lomas, Ventanilla</a:t>
            </a:r>
          </a:p>
        </p:txBody>
      </p:sp>
      <p:sp>
        <p:nvSpPr>
          <p:cNvPr id="3" name="Content Placeholder 2"/>
          <p:cNvSpPr>
            <a:spLocks noGrp="1"/>
          </p:cNvSpPr>
          <p:nvPr>
            <p:ph sz="half" idx="1"/>
          </p:nvPr>
        </p:nvSpPr>
        <p:spPr/>
        <p:txBody>
          <a:bodyP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Times New Roman" charset="0"/>
                <a:ea typeface="Times New Roman" charset="0"/>
                <a:cs typeface="Times New Roman" charset="0"/>
              </a:rPr>
              <a:t>International school received Cap Kits. Private preschool 40 + children all 3, 4, 5 years old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Times New Roman" charset="0"/>
                <a:ea typeface="Times New Roman" charset="0"/>
                <a:cs typeface="Times New Roman" charset="0"/>
              </a:rPr>
              <a:t>Exploratory trip spring break 2017</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Times New Roman" charset="0"/>
                <a:ea typeface="Times New Roman" charset="0"/>
                <a:cs typeface="Times New Roman" charset="0"/>
              </a:rPr>
              <a:t>Through talking and communicating with like-minded others this opportunity arose.</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Times New Roman" charset="0"/>
                <a:ea typeface="Times New Roman" charset="0"/>
                <a:cs typeface="Times New Roman" charset="0"/>
              </a:rPr>
              <a:t>Bringing needed supplies like books &amp; sneakers along with Cap Kits</a:t>
            </a:r>
          </a:p>
        </p:txBody>
      </p:sp>
      <p:pic>
        <p:nvPicPr>
          <p:cNvPr id="5" name="Content Placeholder 4"/>
          <p:cNvPicPr>
            <a:picLocks noGrp="1" noChangeAspect="1"/>
          </p:cNvPicPr>
          <p:nvPr>
            <p:ph sz="half" idx="2"/>
          </p:nvPr>
        </p:nvPicPr>
        <p:blipFill>
          <a:blip r:embed="rId2"/>
          <a:stretch>
            <a:fillRect/>
          </a:stretch>
        </p:blipFill>
        <p:spPr>
          <a:xfrm>
            <a:off x="4648200" y="2133600"/>
            <a:ext cx="4038600" cy="3276600"/>
          </a:xfrm>
          <a:prstGeom prst="rect">
            <a:avLst/>
          </a:prstGeom>
        </p:spPr>
      </p:pic>
    </p:spTree>
    <p:extLst>
      <p:ext uri="{BB962C8B-B14F-4D97-AF65-F5344CB8AC3E}">
        <p14:creationId xmlns:p14="http://schemas.microsoft.com/office/powerpoint/2010/main" val="216067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charset="0"/>
                <a:ea typeface="Times New Roman" charset="0"/>
                <a:cs typeface="Times New Roman" charset="0"/>
              </a:rPr>
              <a:t>Voices 4 Peru </a:t>
            </a:r>
            <a:br>
              <a:rPr lang="en-US" b="1" dirty="0">
                <a:latin typeface="Times New Roman" charset="0"/>
                <a:ea typeface="Times New Roman" charset="0"/>
                <a:cs typeface="Times New Roman" charset="0"/>
              </a:rPr>
            </a:br>
            <a:r>
              <a:rPr lang="en-US" b="1" dirty="0">
                <a:latin typeface="Times New Roman" charset="0"/>
                <a:ea typeface="Times New Roman" charset="0"/>
                <a:cs typeface="Times New Roman" charset="0"/>
              </a:rPr>
              <a:t>Los Lomas, Ventanilla</a:t>
            </a:r>
            <a:endParaRPr lang="en-US" dirty="0"/>
          </a:p>
        </p:txBody>
      </p:sp>
      <p:sp>
        <p:nvSpPr>
          <p:cNvPr id="4" name="Content Placeholder 3"/>
          <p:cNvSpPr>
            <a:spLocks noGrp="1"/>
          </p:cNvSpPr>
          <p:nvPr>
            <p:ph sz="half" idx="2"/>
          </p:nvPr>
        </p:nvSpPr>
        <p:spPr/>
        <p:txBody>
          <a:bodyPr/>
          <a:lstStyle/>
          <a:p>
            <a:r>
              <a:rPr lang="en-US" dirty="0">
                <a:latin typeface="Times New Roman" charset="0"/>
                <a:ea typeface="Times New Roman" charset="0"/>
                <a:cs typeface="Times New Roman" charset="0"/>
              </a:rPr>
              <a:t>Collaborate with non-profits. V4P</a:t>
            </a:r>
          </a:p>
          <a:p>
            <a:r>
              <a:rPr lang="en-US" dirty="0">
                <a:latin typeface="Times New Roman" charset="0"/>
                <a:ea typeface="Times New Roman" charset="0"/>
                <a:cs typeface="Times New Roman" charset="0"/>
              </a:rPr>
              <a:t>Collaborate between different colleges &amp; departments at WCU (Criminal Justice Dept.)</a:t>
            </a:r>
          </a:p>
          <a:p>
            <a:r>
              <a:rPr lang="en-US" dirty="0">
                <a:latin typeface="Times New Roman" charset="0"/>
                <a:ea typeface="Times New Roman" charset="0"/>
                <a:cs typeface="Times New Roman" charset="0"/>
              </a:rPr>
              <a:t>Community service trip to build a house &amp; work in preschool</a:t>
            </a:r>
          </a:p>
        </p:txBody>
      </p:sp>
      <p:pic>
        <p:nvPicPr>
          <p:cNvPr id="8" name="Content Placeholder 7">
            <a:extLst>
              <a:ext uri="{FF2B5EF4-FFF2-40B4-BE49-F238E27FC236}">
                <a16:creationId xmlns:a16="http://schemas.microsoft.com/office/drawing/2014/main" id="{8B1286AB-4851-2442-9909-31101133C2B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634988"/>
            <a:ext cx="4038600" cy="4456386"/>
          </a:xfrm>
        </p:spPr>
      </p:pic>
    </p:spTree>
    <p:extLst>
      <p:ext uri="{BB962C8B-B14F-4D97-AF65-F5344CB8AC3E}">
        <p14:creationId xmlns:p14="http://schemas.microsoft.com/office/powerpoint/2010/main" val="1671726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4FBE-3384-C74A-9D8D-ECA72FD84CA8}"/>
              </a:ext>
            </a:extLst>
          </p:cNvPr>
          <p:cNvSpPr>
            <a:spLocks noGrp="1"/>
          </p:cNvSpPr>
          <p:nvPr>
            <p:ph type="title"/>
          </p:nvPr>
        </p:nvSpPr>
        <p:spPr/>
        <p:txBody>
          <a:bodyPr>
            <a:normAutofit fontScale="90000"/>
          </a:bodyPr>
          <a:lstStyle/>
          <a:p>
            <a:r>
              <a:rPr lang="en-US" b="1" dirty="0">
                <a:latin typeface="Times New Roman" charset="0"/>
                <a:ea typeface="Times New Roman" charset="0"/>
                <a:cs typeface="Times New Roman" charset="0"/>
              </a:rPr>
              <a:t>Voices 4 Peru </a:t>
            </a:r>
            <a:br>
              <a:rPr lang="en-US" b="1" dirty="0">
                <a:latin typeface="Times New Roman" charset="0"/>
                <a:ea typeface="Times New Roman" charset="0"/>
                <a:cs typeface="Times New Roman" charset="0"/>
              </a:rPr>
            </a:br>
            <a:r>
              <a:rPr lang="en-US" b="1" dirty="0">
                <a:latin typeface="Times New Roman" charset="0"/>
                <a:ea typeface="Times New Roman" charset="0"/>
                <a:cs typeface="Times New Roman" charset="0"/>
              </a:rPr>
              <a:t>Los Lomas, </a:t>
            </a:r>
            <a:r>
              <a:rPr lang="en-US" b="1" dirty="0" err="1">
                <a:latin typeface="Times New Roman" charset="0"/>
                <a:ea typeface="Times New Roman" charset="0"/>
                <a:cs typeface="Times New Roman" charset="0"/>
              </a:rPr>
              <a:t>Ventanilla</a:t>
            </a:r>
            <a:endParaRPr lang="en-US" dirty="0"/>
          </a:p>
        </p:txBody>
      </p:sp>
      <p:pic>
        <p:nvPicPr>
          <p:cNvPr id="6" name="Content Placeholder 5">
            <a:extLst>
              <a:ext uri="{FF2B5EF4-FFF2-40B4-BE49-F238E27FC236}">
                <a16:creationId xmlns:a16="http://schemas.microsoft.com/office/drawing/2014/main" id="{2B50248E-1388-8B47-8A8C-02BBE26657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a:extLst>
              <a:ext uri="{FF2B5EF4-FFF2-40B4-BE49-F238E27FC236}">
                <a16:creationId xmlns:a16="http://schemas.microsoft.com/office/drawing/2014/main" id="{1AFABC49-375F-7740-808E-C9C55835F5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221793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E6CB-F963-B241-B66B-F81118E321F0}"/>
              </a:ext>
            </a:extLst>
          </p:cNvPr>
          <p:cNvSpPr>
            <a:spLocks noGrp="1"/>
          </p:cNvSpPr>
          <p:nvPr>
            <p:ph type="title"/>
          </p:nvPr>
        </p:nvSpPr>
        <p:spPr/>
        <p:txBody>
          <a:bodyPr>
            <a:normAutofit fontScale="90000"/>
          </a:bodyPr>
          <a:lstStyle/>
          <a:p>
            <a:r>
              <a:rPr lang="en-US" b="1" dirty="0">
                <a:latin typeface="Times New Roman" charset="0"/>
                <a:ea typeface="Times New Roman" charset="0"/>
                <a:cs typeface="Times New Roman" charset="0"/>
              </a:rPr>
              <a:t>Voices 4 Peru </a:t>
            </a:r>
            <a:br>
              <a:rPr lang="en-US" b="1" dirty="0">
                <a:latin typeface="Times New Roman" charset="0"/>
                <a:ea typeface="Times New Roman" charset="0"/>
                <a:cs typeface="Times New Roman" charset="0"/>
              </a:rPr>
            </a:br>
            <a:r>
              <a:rPr lang="en-US" b="1" dirty="0">
                <a:latin typeface="Times New Roman" charset="0"/>
                <a:ea typeface="Times New Roman" charset="0"/>
                <a:cs typeface="Times New Roman" charset="0"/>
              </a:rPr>
              <a:t>Los Lomas, </a:t>
            </a:r>
            <a:r>
              <a:rPr lang="en-US" b="1" dirty="0" err="1">
                <a:latin typeface="Times New Roman" charset="0"/>
                <a:ea typeface="Times New Roman" charset="0"/>
                <a:cs typeface="Times New Roman" charset="0"/>
              </a:rPr>
              <a:t>Ventanilla</a:t>
            </a:r>
            <a:endParaRPr lang="en-US" dirty="0"/>
          </a:p>
        </p:txBody>
      </p:sp>
      <p:pic>
        <p:nvPicPr>
          <p:cNvPr id="6" name="Content Placeholder 5">
            <a:extLst>
              <a:ext uri="{FF2B5EF4-FFF2-40B4-BE49-F238E27FC236}">
                <a16:creationId xmlns:a16="http://schemas.microsoft.com/office/drawing/2014/main" id="{5712CA31-A921-AC4B-A0E1-F49F943C4B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a:extLst>
              <a:ext uri="{FF2B5EF4-FFF2-40B4-BE49-F238E27FC236}">
                <a16:creationId xmlns:a16="http://schemas.microsoft.com/office/drawing/2014/main" id="{4172690A-1227-0944-B48D-D56C2CC406F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600200"/>
            <a:ext cx="3141819" cy="4525963"/>
          </a:xfrm>
        </p:spPr>
      </p:pic>
    </p:spTree>
    <p:extLst>
      <p:ext uri="{BB962C8B-B14F-4D97-AF65-F5344CB8AC3E}">
        <p14:creationId xmlns:p14="http://schemas.microsoft.com/office/powerpoint/2010/main" val="3848410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7894-F9BE-8748-BA31-B7B03ABFB453}"/>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sp>
        <p:nvSpPr>
          <p:cNvPr id="3" name="Content Placeholder 2">
            <a:extLst>
              <a:ext uri="{FF2B5EF4-FFF2-40B4-BE49-F238E27FC236}">
                <a16:creationId xmlns:a16="http://schemas.microsoft.com/office/drawing/2014/main" id="{481D232A-F779-5B43-8BA8-459830CC57AB}"/>
              </a:ext>
            </a:extLst>
          </p:cNvPr>
          <p:cNvSpPr>
            <a:spLocks noGrp="1"/>
          </p:cNvSpPr>
          <p:nvPr>
            <p:ph sz="half" idx="1"/>
          </p:nvPr>
        </p:nvSpPr>
        <p:spPr/>
        <p:txBody>
          <a:bodyPr/>
          <a:lstStyle/>
          <a:p>
            <a:r>
              <a:rPr lang="en-US" dirty="0"/>
              <a:t>March, 2020</a:t>
            </a:r>
          </a:p>
          <a:p>
            <a:r>
              <a:rPr lang="en-US" dirty="0"/>
              <a:t>In-serviced teachers Pre-K – 5th grade</a:t>
            </a:r>
          </a:p>
          <a:p>
            <a:r>
              <a:rPr lang="en-US" dirty="0"/>
              <a:t>Brought basic Cap Kits and specialty Cap Kits in Spanish </a:t>
            </a:r>
          </a:p>
          <a:p>
            <a:r>
              <a:rPr lang="en-US" dirty="0"/>
              <a:t>Teachers created Cap Kit games to align with their curriculum </a:t>
            </a:r>
          </a:p>
        </p:txBody>
      </p:sp>
      <p:pic>
        <p:nvPicPr>
          <p:cNvPr id="6" name="Content Placeholder 5">
            <a:extLst>
              <a:ext uri="{FF2B5EF4-FFF2-40B4-BE49-F238E27FC236}">
                <a16:creationId xmlns:a16="http://schemas.microsoft.com/office/drawing/2014/main" id="{93178DAE-8AAF-8043-864B-CD9B136B055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406937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4000" b="1" dirty="0">
                <a:latin typeface="Times New Roman" charset="0"/>
                <a:ea typeface="Times New Roman" charset="0"/>
                <a:cs typeface="Times New Roman" charset="0"/>
              </a:rPr>
              <a:t>Hugh Evans – Global Citizens</a:t>
            </a:r>
            <a:br>
              <a:rPr lang="en-US" sz="4000" b="1" dirty="0">
                <a:latin typeface="Times New Roman" charset="0"/>
                <a:ea typeface="Times New Roman" charset="0"/>
                <a:cs typeface="Times New Roman" charset="0"/>
              </a:rPr>
            </a:br>
            <a:r>
              <a:rPr lang="en-US" sz="4000" b="1" dirty="0">
                <a:latin typeface="Times New Roman" charset="0"/>
                <a:ea typeface="Times New Roman" charset="0"/>
                <a:cs typeface="Times New Roman" charset="0"/>
              </a:rPr>
              <a:t>TEDTalk</a:t>
            </a:r>
          </a:p>
        </p:txBody>
      </p:sp>
      <p:sp>
        <p:nvSpPr>
          <p:cNvPr id="10" name="Content Placeholder 9"/>
          <p:cNvSpPr>
            <a:spLocks noGrp="1"/>
          </p:cNvSpPr>
          <p:nvPr>
            <p:ph sz="half" idx="1"/>
          </p:nvPr>
        </p:nvSpPr>
        <p:spPr/>
        <p:txBody>
          <a:bodyPr>
            <a:normAutofit fontScale="92500" lnSpcReduction="20000"/>
          </a:bodyPr>
          <a:lstStyle/>
          <a:p>
            <a:r>
              <a:rPr lang="en-US" dirty="0">
                <a:latin typeface="Times New Roman" charset="0"/>
                <a:ea typeface="Times New Roman" charset="0"/>
                <a:cs typeface="Times New Roman" charset="0"/>
              </a:rPr>
              <a:t>Davinia - born in Jamaica, immigrated at 18, now lives outside DC</a:t>
            </a:r>
          </a:p>
          <a:p>
            <a:r>
              <a:rPr lang="en-US" dirty="0">
                <a:latin typeface="Times New Roman" charset="0"/>
                <a:ea typeface="Times New Roman" charset="0"/>
                <a:cs typeface="Times New Roman" charset="0"/>
              </a:rPr>
              <a:t>Penny collection - impact started small</a:t>
            </a:r>
          </a:p>
          <a:p>
            <a:r>
              <a:rPr lang="en-US" dirty="0">
                <a:latin typeface="Times New Roman" charset="0"/>
                <a:ea typeface="Times New Roman" charset="0"/>
                <a:cs typeface="Times New Roman" charset="0"/>
              </a:rPr>
              <a:t>Used social media for help</a:t>
            </a:r>
          </a:p>
          <a:p>
            <a:r>
              <a:rPr lang="en-US" dirty="0">
                <a:latin typeface="Times New Roman" charset="0"/>
                <a:ea typeface="Times New Roman" charset="0"/>
                <a:cs typeface="Times New Roman" charset="0"/>
              </a:rPr>
              <a:t>“Spends time weekly focusing on people who are not her. People not in her neighborhood, state, nor even her country.”</a:t>
            </a:r>
          </a:p>
        </p:txBody>
      </p:sp>
      <p:pic>
        <p:nvPicPr>
          <p:cNvPr id="12" name="Content Placeholder 11"/>
          <p:cNvPicPr>
            <a:picLocks noGrp="1" noChangeAspect="1"/>
          </p:cNvPicPr>
          <p:nvPr>
            <p:ph sz="half" idx="2"/>
          </p:nvPr>
        </p:nvPicPr>
        <p:blipFill>
          <a:blip r:embed="rId2"/>
          <a:stretch>
            <a:fillRect/>
          </a:stretch>
        </p:blipFill>
        <p:spPr>
          <a:xfrm>
            <a:off x="4648200" y="1600200"/>
            <a:ext cx="4038600" cy="4724400"/>
          </a:xfrm>
          <a:prstGeom prst="rect">
            <a:avLst/>
          </a:prstGeom>
        </p:spPr>
      </p:pic>
    </p:spTree>
    <p:extLst>
      <p:ext uri="{BB962C8B-B14F-4D97-AF65-F5344CB8AC3E}">
        <p14:creationId xmlns:p14="http://schemas.microsoft.com/office/powerpoint/2010/main" val="724228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AEE5-01DE-E845-8A2B-6F0C5C953851}"/>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5" name="Content Placeholder 4">
            <a:extLst>
              <a:ext uri="{FF2B5EF4-FFF2-40B4-BE49-F238E27FC236}">
                <a16:creationId xmlns:a16="http://schemas.microsoft.com/office/drawing/2014/main" id="{91C18A6D-DF17-9A40-A12F-BCE733961C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208" y="1600200"/>
            <a:ext cx="8033584" cy="4525963"/>
          </a:xfrm>
        </p:spPr>
      </p:pic>
    </p:spTree>
    <p:extLst>
      <p:ext uri="{BB962C8B-B14F-4D97-AF65-F5344CB8AC3E}">
        <p14:creationId xmlns:p14="http://schemas.microsoft.com/office/powerpoint/2010/main" val="1713812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694C-58AD-864C-865B-2C385023FE97}"/>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20680F5B-2566-0B44-90FC-95B77DA9CE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a:extLst>
              <a:ext uri="{FF2B5EF4-FFF2-40B4-BE49-F238E27FC236}">
                <a16:creationId xmlns:a16="http://schemas.microsoft.com/office/drawing/2014/main" id="{002EA210-F482-0E4F-900B-EE0BC6E920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4251283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30C0-4E1E-9644-B445-E7F52D9E87CD}"/>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3047937C-BD0B-0E45-BCD3-275181CC960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4844" y="1600200"/>
            <a:ext cx="3403312" cy="4525963"/>
          </a:xfrm>
        </p:spPr>
      </p:pic>
      <p:pic>
        <p:nvPicPr>
          <p:cNvPr id="8" name="Content Placeholder 7">
            <a:extLst>
              <a:ext uri="{FF2B5EF4-FFF2-40B4-BE49-F238E27FC236}">
                <a16:creationId xmlns:a16="http://schemas.microsoft.com/office/drawing/2014/main" id="{D82958DA-FD32-AF40-9213-7BC91D57BD3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212657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D98A-D160-DD4E-BBBD-508B70D9F736}"/>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1A778E39-3BD3-2148-9176-12F419478E5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a:extLst>
              <a:ext uri="{FF2B5EF4-FFF2-40B4-BE49-F238E27FC236}">
                <a16:creationId xmlns:a16="http://schemas.microsoft.com/office/drawing/2014/main" id="{A06F0D18-5FB5-3948-82CB-895EC37D9F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47461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128E-4C2F-8F42-9CE4-4A158A023F1F}"/>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1BBB48AA-9B92-3A43-813B-93D9995868C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009527"/>
            <a:ext cx="4038600" cy="3707308"/>
          </a:xfrm>
        </p:spPr>
      </p:pic>
      <p:pic>
        <p:nvPicPr>
          <p:cNvPr id="8" name="Content Placeholder 7">
            <a:extLst>
              <a:ext uri="{FF2B5EF4-FFF2-40B4-BE49-F238E27FC236}">
                <a16:creationId xmlns:a16="http://schemas.microsoft.com/office/drawing/2014/main" id="{BE95D0C5-B82D-C047-AE3A-7FBA9FC440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167285"/>
            <a:ext cx="4038600" cy="3391792"/>
          </a:xfrm>
        </p:spPr>
      </p:pic>
    </p:spTree>
    <p:extLst>
      <p:ext uri="{BB962C8B-B14F-4D97-AF65-F5344CB8AC3E}">
        <p14:creationId xmlns:p14="http://schemas.microsoft.com/office/powerpoint/2010/main" val="2740276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FF82-0064-0848-85B7-C98674149EB3}"/>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sp>
        <p:nvSpPr>
          <p:cNvPr id="3" name="Content Placeholder 2">
            <a:extLst>
              <a:ext uri="{FF2B5EF4-FFF2-40B4-BE49-F238E27FC236}">
                <a16:creationId xmlns:a16="http://schemas.microsoft.com/office/drawing/2014/main" id="{99D341CD-DBF5-D040-9A8A-B1FA412F94A3}"/>
              </a:ext>
            </a:extLst>
          </p:cNvPr>
          <p:cNvSpPr>
            <a:spLocks noGrp="1"/>
          </p:cNvSpPr>
          <p:nvPr>
            <p:ph sz="half" idx="1"/>
          </p:nvPr>
        </p:nvSpPr>
        <p:spPr/>
        <p:txBody>
          <a:bodyPr/>
          <a:lstStyle/>
          <a:p>
            <a:r>
              <a:rPr lang="en-US" dirty="0"/>
              <a:t>Teachers created their own hands-on, specialized Cap Kit materials based on specific curriculum content.  </a:t>
            </a:r>
          </a:p>
          <a:p>
            <a:r>
              <a:rPr lang="en-US" dirty="0"/>
              <a:t>The versatility of the Cap Kits makes them appropriate to use in all grades. </a:t>
            </a:r>
          </a:p>
        </p:txBody>
      </p:sp>
      <p:pic>
        <p:nvPicPr>
          <p:cNvPr id="6" name="Content Placeholder 5">
            <a:extLst>
              <a:ext uri="{FF2B5EF4-FFF2-40B4-BE49-F238E27FC236}">
                <a16:creationId xmlns:a16="http://schemas.microsoft.com/office/drawing/2014/main" id="{02BFFAD2-84EB-FC44-9716-43B42FB5566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572027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D589-3489-FC47-A46C-384C16ECEA9E}"/>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5" name="Content Placeholder 4">
            <a:extLst>
              <a:ext uri="{FF2B5EF4-FFF2-40B4-BE49-F238E27FC236}">
                <a16:creationId xmlns:a16="http://schemas.microsoft.com/office/drawing/2014/main" id="{9630B198-55D3-EB4A-A5B4-E652975B07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600200"/>
            <a:ext cx="6324600" cy="4525963"/>
          </a:xfrm>
        </p:spPr>
      </p:pic>
    </p:spTree>
    <p:extLst>
      <p:ext uri="{BB962C8B-B14F-4D97-AF65-F5344CB8AC3E}">
        <p14:creationId xmlns:p14="http://schemas.microsoft.com/office/powerpoint/2010/main" val="4121100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9EED-BCC2-0349-A2E0-7C6DCFEC7A1A}"/>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20BC5155-88B2-A14F-939F-67A659D1DC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a:extLst>
              <a:ext uri="{FF2B5EF4-FFF2-40B4-BE49-F238E27FC236}">
                <a16:creationId xmlns:a16="http://schemas.microsoft.com/office/drawing/2014/main" id="{3BB7ADEA-F2D5-0A41-8F55-C650A17215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915839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6453-2A77-8443-A4A1-39AD5D24FFA6}"/>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sp>
        <p:nvSpPr>
          <p:cNvPr id="3" name="Content Placeholder 2">
            <a:extLst>
              <a:ext uri="{FF2B5EF4-FFF2-40B4-BE49-F238E27FC236}">
                <a16:creationId xmlns:a16="http://schemas.microsoft.com/office/drawing/2014/main" id="{E211D9DD-8D47-7544-86FF-C3525A04F23C}"/>
              </a:ext>
            </a:extLst>
          </p:cNvPr>
          <p:cNvSpPr>
            <a:spLocks noGrp="1"/>
          </p:cNvSpPr>
          <p:nvPr>
            <p:ph sz="half" idx="1"/>
          </p:nvPr>
        </p:nvSpPr>
        <p:spPr/>
        <p:txBody>
          <a:bodyPr/>
          <a:lstStyle/>
          <a:p>
            <a:r>
              <a:rPr lang="en-US" dirty="0"/>
              <a:t>Through collaboration with Peggy </a:t>
            </a:r>
            <a:r>
              <a:rPr lang="en-US" dirty="0" err="1"/>
              <a:t>Pillard</a:t>
            </a:r>
            <a:r>
              <a:rPr lang="en-US" dirty="0"/>
              <a:t>, the Cap Kit Program made it’s way to Guatemala.</a:t>
            </a:r>
          </a:p>
          <a:p>
            <a:r>
              <a:rPr lang="en-US" dirty="0"/>
              <a:t> Peggy started this school and has given her time, energy and resources tirelessly for the students, teachers and larger community.</a:t>
            </a:r>
          </a:p>
        </p:txBody>
      </p:sp>
      <p:pic>
        <p:nvPicPr>
          <p:cNvPr id="6" name="Content Placeholder 5">
            <a:extLst>
              <a:ext uri="{FF2B5EF4-FFF2-40B4-BE49-F238E27FC236}">
                <a16:creationId xmlns:a16="http://schemas.microsoft.com/office/drawing/2014/main" id="{ADA6DD74-8986-B54F-AF8E-51DFB14229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03071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F2A4-CB9C-A942-A15D-93CC08C00FC7}"/>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B5946E34-C175-CB46-988E-58516FDA46D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Content Placeholder 3">
            <a:extLst>
              <a:ext uri="{FF2B5EF4-FFF2-40B4-BE49-F238E27FC236}">
                <a16:creationId xmlns:a16="http://schemas.microsoft.com/office/drawing/2014/main" id="{EC2BC296-D1F3-E649-A7DE-FDCA360B437D}"/>
              </a:ext>
            </a:extLst>
          </p:cNvPr>
          <p:cNvSpPr>
            <a:spLocks noGrp="1"/>
          </p:cNvSpPr>
          <p:nvPr>
            <p:ph sz="half" idx="2"/>
          </p:nvPr>
        </p:nvSpPr>
        <p:spPr/>
        <p:txBody>
          <a:bodyPr/>
          <a:lstStyle/>
          <a:p>
            <a:r>
              <a:rPr lang="en-US" dirty="0"/>
              <a:t>Michael Fitzpatrick did anything and everything to support the program and help bring it to Guatemala. He assisted at the school in whatever way was helpful and helped bring joy to the students.  </a:t>
            </a:r>
          </a:p>
          <a:p>
            <a:endParaRPr lang="en-US" dirty="0"/>
          </a:p>
        </p:txBody>
      </p:sp>
    </p:spTree>
    <p:extLst>
      <p:ext uri="{BB962C8B-B14F-4D97-AF65-F5344CB8AC3E}">
        <p14:creationId xmlns:p14="http://schemas.microsoft.com/office/powerpoint/2010/main" val="340450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Times New Roman" pitchFamily="18" charset="0"/>
                <a:cs typeface="Times New Roman" pitchFamily="18" charset="0"/>
              </a:rPr>
              <a:t>And the story begins</a:t>
            </a:r>
            <a:r>
              <a:rPr lang="is-IS" sz="4000" b="1">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normAutofit fontScale="92500"/>
          </a:bodyPr>
          <a:lstStyle/>
          <a:p>
            <a:r>
              <a:rPr lang="en-US" sz="2800" dirty="0">
                <a:latin typeface="Times New Roman" pitchFamily="18" charset="0"/>
                <a:cs typeface="Times New Roman" pitchFamily="18" charset="0"/>
              </a:rPr>
              <a:t>In the beginning, October 2012</a:t>
            </a:r>
          </a:p>
          <a:p>
            <a:r>
              <a:rPr lang="en-US" sz="2800" dirty="0">
                <a:latin typeface="Times New Roman" pitchFamily="18" charset="0"/>
                <a:cs typeface="Times New Roman" pitchFamily="18" charset="0"/>
              </a:rPr>
              <a:t>Friends of Liberia consultant – no $, no space, no supplies…hum, I have an idea!</a:t>
            </a:r>
          </a:p>
          <a:p>
            <a:r>
              <a:rPr lang="en-US" sz="2800" dirty="0">
                <a:latin typeface="Times New Roman" pitchFamily="18" charset="0"/>
                <a:cs typeface="Times New Roman" pitchFamily="18" charset="0"/>
              </a:rPr>
              <a:t>Share with EGP 322 – Pre-K Methods &amp; Field</a:t>
            </a:r>
          </a:p>
          <a:p>
            <a:r>
              <a:rPr lang="en-US" sz="2800" dirty="0">
                <a:latin typeface="Times New Roman" pitchFamily="18" charset="0"/>
                <a:cs typeface="Times New Roman" pitchFamily="18" charset="0"/>
              </a:rPr>
              <a:t>Hey Dr. Sanderson, I have a question…BOOM!</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spTree>
    <p:extLst>
      <p:ext uri="{BB962C8B-B14F-4D97-AF65-F5344CB8AC3E}">
        <p14:creationId xmlns:p14="http://schemas.microsoft.com/office/powerpoint/2010/main" val="2724721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37BE-C83F-C942-A035-50086BE9C562}"/>
              </a:ext>
            </a:extLst>
          </p:cNvPr>
          <p:cNvSpPr>
            <a:spLocks noGrp="1"/>
          </p:cNvSpPr>
          <p:nvPr>
            <p:ph type="title"/>
          </p:nvPr>
        </p:nvSpPr>
        <p:spPr/>
        <p:txBody>
          <a:bodyPr>
            <a:normAutofit fontScale="90000"/>
          </a:bodyPr>
          <a:lstStyle/>
          <a:p>
            <a:r>
              <a:rPr lang="en-US" dirty="0"/>
              <a:t>Los Amigos de Casa del Nino</a:t>
            </a:r>
            <a:br>
              <a:rPr lang="en-US" dirty="0"/>
            </a:br>
            <a:r>
              <a:rPr lang="en-US" dirty="0" err="1"/>
              <a:t>Jocotenango</a:t>
            </a:r>
            <a:r>
              <a:rPr lang="en-US" dirty="0"/>
              <a:t>, Guatemala </a:t>
            </a:r>
          </a:p>
        </p:txBody>
      </p:sp>
      <p:pic>
        <p:nvPicPr>
          <p:cNvPr id="6" name="Content Placeholder 5">
            <a:extLst>
              <a:ext uri="{FF2B5EF4-FFF2-40B4-BE49-F238E27FC236}">
                <a16:creationId xmlns:a16="http://schemas.microsoft.com/office/drawing/2014/main" id="{21A65CB0-E48F-EB4C-B275-1EDBB1ABF0D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a:extLst>
              <a:ext uri="{FF2B5EF4-FFF2-40B4-BE49-F238E27FC236}">
                <a16:creationId xmlns:a16="http://schemas.microsoft.com/office/drawing/2014/main" id="{1BE187F4-2ABD-3D43-B137-8A90ADC7590D}"/>
              </a:ext>
            </a:extLst>
          </p:cNvPr>
          <p:cNvPicPr>
            <a:picLocks noGrp="1" noChangeAspect="1"/>
          </p:cNvPicPr>
          <p:nvPr>
            <p:ph sz="half" idx="2"/>
          </p:nvPr>
        </p:nvPicPr>
        <p:blipFill>
          <a:blip r:embed="rId3">
            <a:extLst>
              <a:ext uri="{BEBA8EAE-BF5A-486C-A8C5-ECC9F3942E4B}">
                <a14:imgProps xmlns:a14="http://schemas.microsoft.com/office/drawing/2010/main">
                  <a14:imgLayer>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2146937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charset="0"/>
                <a:ea typeface="Times New Roman" charset="0"/>
                <a:cs typeface="Times New Roman" charset="0"/>
              </a:rPr>
              <a:t>My Goal Today was:</a:t>
            </a:r>
          </a:p>
        </p:txBody>
      </p:sp>
      <p:sp>
        <p:nvSpPr>
          <p:cNvPr id="5" name="Content Placeholder 4"/>
          <p:cNvSpPr>
            <a:spLocks noGrp="1"/>
          </p:cNvSpPr>
          <p:nvPr>
            <p:ph idx="1"/>
          </p:nvPr>
        </p:nvSpPr>
        <p:spPr/>
        <p:txBody>
          <a:bodyPr>
            <a:normAutofit/>
          </a:bodyPr>
          <a:lstStyle/>
          <a:p>
            <a:r>
              <a:rPr lang="en-US" dirty="0">
                <a:latin typeface="Times New Roman" charset="0"/>
                <a:ea typeface="Times New Roman" charset="0"/>
                <a:cs typeface="Times New Roman" charset="0"/>
              </a:rPr>
              <a:t>To share my story &amp; give you a hands-on experience</a:t>
            </a:r>
          </a:p>
          <a:p>
            <a:r>
              <a:rPr lang="en-US" dirty="0">
                <a:latin typeface="Times New Roman" charset="0"/>
                <a:ea typeface="Times New Roman" charset="0"/>
                <a:cs typeface="Times New Roman" charset="0"/>
              </a:rPr>
              <a:t>To enlighten you with an example, born right here at WCU, on how you can begin to positively impact the world which starts with shifting your perspective to look at the world through the lens of a Global Citizen</a:t>
            </a:r>
          </a:p>
          <a:p>
            <a:r>
              <a:rPr lang="en-US" dirty="0">
                <a:latin typeface="Times New Roman" charset="0"/>
                <a:ea typeface="Times New Roman" charset="0"/>
                <a:cs typeface="Times New Roman" charset="0"/>
              </a:rPr>
              <a:t>To (hopefully) inspire you</a:t>
            </a: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p>
        </p:txBody>
      </p:sp>
    </p:spTree>
    <p:extLst>
      <p:ext uri="{BB962C8B-B14F-4D97-AF65-F5344CB8AC3E}">
        <p14:creationId xmlns:p14="http://schemas.microsoft.com/office/powerpoint/2010/main" val="703710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Remember </a:t>
            </a:r>
          </a:p>
        </p:txBody>
      </p:sp>
      <p:sp>
        <p:nvSpPr>
          <p:cNvPr id="3" name="Content Placeholder 2"/>
          <p:cNvSpPr>
            <a:spLocks noGrp="1"/>
          </p:cNvSpPr>
          <p:nvPr>
            <p:ph idx="1"/>
          </p:nvPr>
        </p:nvSpPr>
        <p:spPr/>
        <p:txBody>
          <a:bodyPr/>
          <a:lstStyle/>
          <a:p>
            <a:r>
              <a:rPr lang="en-US" dirty="0">
                <a:latin typeface="Times New Roman" charset="0"/>
                <a:ea typeface="Times New Roman" charset="0"/>
                <a:cs typeface="Times New Roman" charset="0"/>
              </a:rPr>
              <a:t>“A journey of a thousand miles begins with a single step” Lao Tzu</a:t>
            </a:r>
          </a:p>
          <a:p>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What it takes:</a:t>
            </a:r>
          </a:p>
          <a:p>
            <a:pPr lvl="1"/>
            <a:r>
              <a:rPr lang="en-US" dirty="0">
                <a:latin typeface="Times New Roman" charset="0"/>
                <a:ea typeface="Times New Roman" charset="0"/>
                <a:cs typeface="Times New Roman" charset="0"/>
              </a:rPr>
              <a:t>an idea, a solid game plan, time, passion, collaborative help from others, &amp; the courage to start &amp; take risks</a:t>
            </a:r>
          </a:p>
          <a:p>
            <a:pPr lvl="1"/>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59496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latin typeface="Times New Roman" pitchFamily="18" charset="0"/>
                <a:cs typeface="Times New Roman" pitchFamily="18" charset="0"/>
              </a:rPr>
              <a:t>“Life’s persistent and most urgent question is, </a:t>
            </a:r>
            <a:br>
              <a:rPr lang="en-US" sz="2000" dirty="0">
                <a:latin typeface="Times New Roman" pitchFamily="18" charset="0"/>
                <a:cs typeface="Times New Roman" pitchFamily="18" charset="0"/>
              </a:rPr>
            </a:br>
            <a:r>
              <a:rPr lang="en-US" sz="2000" i="1" dirty="0">
                <a:latin typeface="Times New Roman" pitchFamily="18" charset="0"/>
                <a:cs typeface="Times New Roman" pitchFamily="18" charset="0"/>
              </a:rPr>
              <a:t>“What are you doing for others?’”</a:t>
            </a:r>
            <a:br>
              <a:rPr lang="en-US" sz="2000" i="1" dirty="0">
                <a:latin typeface="Times New Roman" pitchFamily="18" charset="0"/>
                <a:cs typeface="Times New Roman" pitchFamily="18" charset="0"/>
              </a:rPr>
            </a:br>
            <a:r>
              <a:rPr lang="en-US" sz="2000" dirty="0">
                <a:latin typeface="Times New Roman" pitchFamily="18" charset="0"/>
                <a:cs typeface="Times New Roman" pitchFamily="18" charset="0"/>
              </a:rPr>
              <a:t>Dr. Martin Luther King, Jr.</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286000"/>
            <a:ext cx="4038600" cy="3352800"/>
          </a:xfrm>
        </p:spPr>
      </p:pic>
      <p:sp>
        <p:nvSpPr>
          <p:cNvPr id="4" name="Content Placeholder 3"/>
          <p:cNvSpPr>
            <a:spLocks noGrp="1"/>
          </p:cNvSpPr>
          <p:nvPr>
            <p:ph sz="half" idx="2"/>
          </p:nvPr>
        </p:nvSpPr>
        <p:spPr/>
        <p:txBody>
          <a:bodyPr/>
          <a:lstStyle/>
          <a:p>
            <a:pPr marL="0" indent="0">
              <a:buNone/>
            </a:pPr>
            <a:endParaRPr lang="en-US" dirty="0"/>
          </a:p>
          <a:p>
            <a:pPr marL="0" indent="0">
              <a:buNone/>
            </a:pPr>
            <a:endParaRPr lang="en-US" dirty="0"/>
          </a:p>
          <a:p>
            <a:pPr marL="0" indent="0">
              <a:buNone/>
            </a:pPr>
            <a:r>
              <a:rPr lang="en-US" dirty="0">
                <a:latin typeface="Times New Roman" pitchFamily="18" charset="0"/>
                <a:cs typeface="Times New Roman" pitchFamily="18" charset="0"/>
              </a:rPr>
              <a:t>For more information about Cap Kits contact </a:t>
            </a:r>
          </a:p>
          <a:p>
            <a:pPr marL="0" indent="0">
              <a:buNone/>
            </a:pPr>
            <a:r>
              <a:rPr lang="en-US" dirty="0">
                <a:latin typeface="Times New Roman" pitchFamily="18" charset="0"/>
                <a:cs typeface="Times New Roman" pitchFamily="18" charset="0"/>
              </a:rPr>
              <a:t>Dr. Donna Sanderson at:</a:t>
            </a:r>
          </a:p>
          <a:p>
            <a:pPr marL="0" indent="0">
              <a:buNone/>
            </a:pPr>
            <a:r>
              <a:rPr lang="en-US"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hlinkClick r:id="rId4"/>
              </a:rPr>
              <a:t>dsanderson@wcupa.edu</a:t>
            </a:r>
            <a:endParaRPr lang="en-US">
              <a:latin typeface="Times New Roman" pitchFamily="18" charset="0"/>
              <a:cs typeface="Times New Roman" pitchFamily="18"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96398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And Cap Kits were born</a:t>
            </a:r>
            <a:r>
              <a:rPr lang="is-IS" sz="3600" b="1">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Content Placeholder 3"/>
          <p:cNvSpPr>
            <a:spLocks noGrp="1"/>
          </p:cNvSpPr>
          <p:nvPr>
            <p:ph sz="half" idx="2"/>
          </p:nvPr>
        </p:nvSpPr>
        <p:spPr/>
        <p:txBody>
          <a:bodyPr>
            <a:normAutofit/>
          </a:bodyPr>
          <a:lstStyle/>
          <a:p>
            <a:r>
              <a:rPr lang="en-US" dirty="0">
                <a:latin typeface="Times New Roman" pitchFamily="18" charset="0"/>
                <a:cs typeface="Times New Roman" pitchFamily="18" charset="0"/>
              </a:rPr>
              <a:t>Cap Kits are hand-made educational learning manipulatives made from recycled bottle caps.</a:t>
            </a:r>
          </a:p>
          <a:p>
            <a:pPr marL="0" indent="0">
              <a:buNone/>
            </a:pP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They assist children in learning emergent literacy and math skills.</a:t>
            </a:r>
          </a:p>
        </p:txBody>
      </p:sp>
    </p:spTree>
    <p:extLst>
      <p:ext uri="{BB962C8B-B14F-4D97-AF65-F5344CB8AC3E}">
        <p14:creationId xmlns:p14="http://schemas.microsoft.com/office/powerpoint/2010/main" val="8760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itchFamily="18" charset="0"/>
                <a:cs typeface="Times New Roman" pitchFamily="18" charset="0"/>
              </a:rPr>
              <a:t>Main Goals of the Cap Kits Project</a:t>
            </a:r>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a:latin typeface="Times New Roman" pitchFamily="18" charset="0"/>
                <a:cs typeface="Times New Roman" pitchFamily="18" charset="0"/>
              </a:rPr>
              <a:t>1 . To create and bring recycled, developmentally appropriate educational materials that support the Common Core Standards to young students.</a:t>
            </a:r>
          </a:p>
          <a:p>
            <a:pPr marL="0" indent="0">
              <a:buNone/>
            </a:pPr>
            <a:r>
              <a:rPr lang="en-US" dirty="0">
                <a:latin typeface="Times New Roman" pitchFamily="18" charset="0"/>
                <a:cs typeface="Times New Roman" pitchFamily="18" charset="0"/>
              </a:rPr>
              <a:t>2. To provide training to teachers and parents on how to effectively create and use the materials with children at school &amp; home.</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981200"/>
            <a:ext cx="4038600" cy="3657600"/>
          </a:xfrm>
        </p:spPr>
      </p:pic>
    </p:spTree>
    <p:extLst>
      <p:ext uri="{BB962C8B-B14F-4D97-AF65-F5344CB8AC3E}">
        <p14:creationId xmlns:p14="http://schemas.microsoft.com/office/powerpoint/2010/main" val="39994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Major Take Aways</a:t>
            </a:r>
          </a:p>
        </p:txBody>
      </p:sp>
      <p:sp>
        <p:nvSpPr>
          <p:cNvPr id="3" name="Content Placeholder 2"/>
          <p:cNvSpPr>
            <a:spLocks noGrp="1"/>
          </p:cNvSpPr>
          <p:nvPr>
            <p:ph idx="1"/>
          </p:nvPr>
        </p:nvSpPr>
        <p:spPr/>
        <p:txBody>
          <a:bodyPr>
            <a:noAutofit/>
          </a:bodyPr>
          <a:lstStyle/>
          <a:p>
            <a:r>
              <a:rPr lang="en-US" dirty="0">
                <a:latin typeface="Times New Roman" charset="0"/>
                <a:ea typeface="Times New Roman" charset="0"/>
                <a:cs typeface="Times New Roman" charset="0"/>
              </a:rPr>
              <a:t>Know that your ideas matter &amp; are important</a:t>
            </a:r>
          </a:p>
          <a:p>
            <a:r>
              <a:rPr lang="en-US" dirty="0">
                <a:latin typeface="Times New Roman" charset="0"/>
                <a:ea typeface="Times New Roman" charset="0"/>
                <a:cs typeface="Times New Roman" charset="0"/>
              </a:rPr>
              <a:t>Start small</a:t>
            </a:r>
          </a:p>
          <a:p>
            <a:r>
              <a:rPr lang="en-US" dirty="0">
                <a:latin typeface="Times New Roman" charset="0"/>
                <a:ea typeface="Times New Roman" charset="0"/>
                <a:cs typeface="Times New Roman" charset="0"/>
              </a:rPr>
              <a:t>Enlist the help of others – know each persons special strengths &amp; talents. What do they bring to the table? </a:t>
            </a:r>
          </a:p>
          <a:p>
            <a:r>
              <a:rPr lang="en-US" dirty="0">
                <a:latin typeface="Times New Roman" charset="0"/>
                <a:ea typeface="Times New Roman" charset="0"/>
                <a:cs typeface="Times New Roman" charset="0"/>
              </a:rPr>
              <a:t>$$ helps move ideas forward</a:t>
            </a:r>
          </a:p>
          <a:p>
            <a:r>
              <a:rPr lang="en-US" dirty="0">
                <a:latin typeface="Times New Roman" charset="0"/>
                <a:ea typeface="Times New Roman" charset="0"/>
                <a:cs typeface="Times New Roman" charset="0"/>
              </a:rPr>
              <a:t>Be willing to take risks</a:t>
            </a:r>
          </a:p>
        </p:txBody>
      </p:sp>
    </p:spTree>
    <p:extLst>
      <p:ext uri="{BB962C8B-B14F-4D97-AF65-F5344CB8AC3E}">
        <p14:creationId xmlns:p14="http://schemas.microsoft.com/office/powerpoint/2010/main" val="1241020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Times New Roman" pitchFamily="18" charset="0"/>
                <a:cs typeface="Times New Roman" pitchFamily="18" charset="0"/>
              </a:rPr>
              <a:t>Why Cap Kits Work: </a:t>
            </a:r>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Child Development Theory</a:t>
            </a:r>
          </a:p>
        </p:txBody>
      </p:sp>
      <p:sp>
        <p:nvSpPr>
          <p:cNvPr id="3" name="Content Placeholder 2"/>
          <p:cNvSpPr>
            <a:spLocks noGrp="1"/>
          </p:cNvSpPr>
          <p:nvPr>
            <p:ph idx="1"/>
          </p:nvPr>
        </p:nvSpPr>
        <p:spPr/>
        <p:txBody>
          <a:bodyPr>
            <a:normAutofit fontScale="92500"/>
          </a:bodyPr>
          <a:lstStyle/>
          <a:p>
            <a:r>
              <a:rPr lang="en-US" sz="2800" dirty="0">
                <a:latin typeface="Times New Roman" pitchFamily="18" charset="0"/>
                <a:cs typeface="Times New Roman" pitchFamily="18" charset="0"/>
              </a:rPr>
              <a:t>Child development theorists assert that learning is “an active, highly evolving, hands-on and complex process.”</a:t>
            </a:r>
          </a:p>
          <a:p>
            <a:r>
              <a:rPr lang="en-US" sz="2800" dirty="0">
                <a:latin typeface="Times New Roman" pitchFamily="18" charset="0"/>
                <a:cs typeface="Times New Roman" pitchFamily="18" charset="0"/>
              </a:rPr>
              <a:t>Young children need to learn with “their head, heart and hands.” This is called active, experiential learning, it is hands-on in nature and it is how young children acquire knowledge.</a:t>
            </a:r>
          </a:p>
          <a:p>
            <a:r>
              <a:rPr lang="en-US" sz="2800" dirty="0">
                <a:latin typeface="Times New Roman" pitchFamily="18" charset="0"/>
                <a:cs typeface="Times New Roman" pitchFamily="18" charset="0"/>
              </a:rPr>
              <a:t>Children learn the most when they are actively participating in the learning process (Katz, 1994)</a:t>
            </a:r>
          </a:p>
          <a:p>
            <a:r>
              <a:rPr lang="en-US" sz="2800" dirty="0">
                <a:latin typeface="Times New Roman" pitchFamily="18" charset="0"/>
                <a:cs typeface="Times New Roman" pitchFamily="18" charset="0"/>
              </a:rPr>
              <a:t>Children learn best when they are encouraged to explore, interact, create and play (Thompkins, 1991)</a:t>
            </a:r>
          </a:p>
        </p:txBody>
      </p:sp>
    </p:spTree>
    <p:extLst>
      <p:ext uri="{BB962C8B-B14F-4D97-AF65-F5344CB8AC3E}">
        <p14:creationId xmlns:p14="http://schemas.microsoft.com/office/powerpoint/2010/main" val="3759994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TotalTime>
  <Words>2015</Words>
  <Application>Microsoft Macintosh PowerPoint</Application>
  <PresentationFormat>On-screen Show (4:3)</PresentationFormat>
  <Paragraphs>256</Paragraphs>
  <Slides>53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Times New Roman</vt:lpstr>
      <vt:lpstr>Office Theme</vt:lpstr>
      <vt:lpstr>The Intersection of Community Service, Activism &amp; Global Leadership…...but where do Bottlecaps fit in?</vt:lpstr>
      <vt:lpstr>Hugh Evans – Global Citizens, TEDTalk</vt:lpstr>
      <vt:lpstr>Hugh Evans – Global Citizens, TEDTalk</vt:lpstr>
      <vt:lpstr>Hugh Evans – Global Citizens TEDTalk</vt:lpstr>
      <vt:lpstr>And the story begins….</vt:lpstr>
      <vt:lpstr>And Cap Kits were born….</vt:lpstr>
      <vt:lpstr>Main Goals of the Cap Kits Project</vt:lpstr>
      <vt:lpstr>Major Take Aways</vt:lpstr>
      <vt:lpstr>Why Cap Kits Work:  Child Development Theory</vt:lpstr>
      <vt:lpstr>Why Cap Kits Work:  Child Development Theory</vt:lpstr>
      <vt:lpstr>Positives of the Cap Kits</vt:lpstr>
      <vt:lpstr>Positives of the Cap Kits</vt:lpstr>
      <vt:lpstr>The Makings of a Cap Kit</vt:lpstr>
      <vt:lpstr>Emergent Literacy Games with Cap Kits</vt:lpstr>
      <vt:lpstr>Emergent Literacy Games with Cap Kits</vt:lpstr>
      <vt:lpstr>Emergent Math Games with Cap Kits</vt:lpstr>
      <vt:lpstr>Emergent Math Games with Cap Kits</vt:lpstr>
      <vt:lpstr>Major Take Aways</vt:lpstr>
      <vt:lpstr>The “Cap Kit Crew”</vt:lpstr>
      <vt:lpstr>The “Cap Kit Crew”</vt:lpstr>
      <vt:lpstr>Reaching out to Parents and Families</vt:lpstr>
      <vt:lpstr>Special ELL and Title I Family Nights </vt:lpstr>
      <vt:lpstr>Cap Kits ~ A Whole Website of Ideas</vt:lpstr>
      <vt:lpstr>Major Take Aways</vt:lpstr>
      <vt:lpstr>Community Partnerships</vt:lpstr>
      <vt:lpstr>Wawa &amp; WCU Cap Kit Program</vt:lpstr>
      <vt:lpstr>Community Partnership with Vanguard</vt:lpstr>
      <vt:lpstr>Major Take Aways</vt:lpstr>
      <vt:lpstr>Growing International Tentacles</vt:lpstr>
      <vt:lpstr>“Educating Youth Across Borders”</vt:lpstr>
      <vt:lpstr>“Educating Youth Across Borders”</vt:lpstr>
      <vt:lpstr>“Educating Youth Across Borders”</vt:lpstr>
      <vt:lpstr>“Educating Youth Across Borders”</vt:lpstr>
      <vt:lpstr>“Educating Youth Across Borders”</vt:lpstr>
      <vt:lpstr>Voices 4 Peru  Los Lomas, Ventanilla</vt:lpstr>
      <vt:lpstr>Voices 4 Peru  Los Lomas, Ventanilla</vt:lpstr>
      <vt:lpstr>Voices 4 Peru  Los Lomas, Ventanilla</vt:lpstr>
      <vt:lpstr>Voices 4 Peru  Los Lomas, Ventanilla</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Los Amigos de Casa del Nino Jocotenango, Guatemala </vt:lpstr>
      <vt:lpstr>My Goal Today was:</vt:lpstr>
      <vt:lpstr>Remember </vt:lpstr>
      <vt:lpstr>“Life’s persistent and most urgent question is,  “What are you doing for others?’” Dr. Martin Luther King, Jr.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Hands-On Learning Manipulatives to Support Emergent Literacy and Math Skills</dc:title>
  <dc:creator>wcu</dc:creator>
  <cp:lastModifiedBy>Microsoft Office User</cp:lastModifiedBy>
  <cp:revision>133</cp:revision>
  <cp:lastPrinted>2015-01-06T15:48:33Z</cp:lastPrinted>
  <dcterms:created xsi:type="dcterms:W3CDTF">2015-01-04T20:33:22Z</dcterms:created>
  <dcterms:modified xsi:type="dcterms:W3CDTF">2020-08-30T13:12:14Z</dcterms:modified>
</cp:coreProperties>
</file>